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olors1.xml" ContentType="application/vnd.ms-office.chartcolorstyle+xml"/>
  <Override PartName="/ppt/charts/colors2.xml" ContentType="application/vnd.ms-office.chartcolorstyle+xml"/>
  <Override PartName="/ppt/charts/colors3.xml" ContentType="application/vnd.ms-office.chartcolorstyle+xml"/>
  <Override PartName="/ppt/charts/style1.xml" ContentType="application/vnd.ms-office.chartstyle+xml"/>
  <Override PartName="/ppt/charts/style2.xml" ContentType="application/vnd.ms-office.chartstyle+xml"/>
  <Override PartName="/ppt/charts/style3.xml" ContentType="application/vnd.ms-office.chartstyle+xml"/>
  <Override PartName="/ppt/drawings/drawing2.xml" ContentType="application/vnd.openxmlformats-officedocument.drawingml.chartshap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?><Relationships xmlns="http://schemas.openxmlformats.org/package/2006/relationships"><Relationship Id="rId2" Type="http://schemas.openxmlformats.org/package/2006/relationships/metadata/thumbnail" Target="docProps/thumbnail.jpeg" /><Relationship Id="rId3" Type="http://schemas.openxmlformats.org/package/2006/relationships/metadata/core-properties" Target="docProps/core.xml" /><Relationship Id="rId4" Type="http://schemas.openxmlformats.org/officeDocument/2006/relationships/extended-properties" Target="docProps/app.xml" /><Relationship Id="rId5" Type="http://schemas.openxmlformats.org/officeDocument/2006/relationships/custom-properties" Target="docProps/custom.xml" /><Relationship Id="rId1" Type="http://schemas.openxmlformats.org/officeDocument/2006/relationships/officeDocument" Target="ppt/presentation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2"/>
  </p:sldMasterIdLst>
  <p:notesMasterIdLst>
    <p:notesMasterId r:id="rId3"/>
  </p:notesMasterIdLst>
  <p:sldIdLst>
    <p:sldId id="257" r:id="rId4"/>
    <p:sldId id="260" r:id="rId5"/>
    <p:sldId id="258" r:id="rId6"/>
    <p:sldId id="256" r:id="rId7"/>
    <p:sldId id="259" r:id="rId8"/>
    <p:sldId id="261" r:id="rId9"/>
  </p:sldIdLst>
  <p:sldSz cx="9144000" cy="5143500" type="screen16x9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541"/>
    <p:restoredTop sz="94660"/>
  </p:normalViewPr>
  <p:slideViewPr>
    <p:cSldViewPr>
      <p:cViewPr varScale="1">
        <p:scale>
          <a:sx n="154" d="100"/>
          <a:sy n="154" d="100"/>
        </p:scale>
        <p:origin x="-816" y="-8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36004" cy="36004"/>
</p:viewPr>
</file>

<file path=ppt/_rels/presentation.xml.rels><?xml version="1.0" encoding="UTF-8"?><Relationships xmlns="http://schemas.openxmlformats.org/package/2006/relationships"><Relationship Id="rId1" Type="http://schemas.openxmlformats.org/officeDocument/2006/relationships/theme" Target="theme/theme1.xml" /><Relationship Id="rId2" Type="http://schemas.openxmlformats.org/officeDocument/2006/relationships/slideMaster" Target="slideMasters/slideMaster1.xml" /><Relationship Id="rId3" Type="http://schemas.openxmlformats.org/officeDocument/2006/relationships/notesMaster" Target="notesMasters/notesMaster1.xml" /><Relationship Id="rId4" Type="http://schemas.openxmlformats.org/officeDocument/2006/relationships/slide" Target="slides/slide1.xml" /><Relationship Id="rId5" Type="http://schemas.openxmlformats.org/officeDocument/2006/relationships/slide" Target="slides/slide2.xml" /><Relationship Id="rId6" Type="http://schemas.openxmlformats.org/officeDocument/2006/relationships/slide" Target="slides/slide3.xml" /><Relationship Id="rId7" Type="http://schemas.openxmlformats.org/officeDocument/2006/relationships/slide" Target="slides/slide4.xml" /><Relationship Id="rId8" Type="http://schemas.openxmlformats.org/officeDocument/2006/relationships/slide" Target="slides/slide5.xml" /><Relationship Id="rId9" Type="http://schemas.openxmlformats.org/officeDocument/2006/relationships/slide" Target="slides/slide6.xml" /><Relationship Id="rId10" Type="http://schemas.openxmlformats.org/officeDocument/2006/relationships/presProps" Target="presProps.xml" /><Relationship Id="rId11" Type="http://schemas.openxmlformats.org/officeDocument/2006/relationships/viewProps" Target="viewProps.xml" /><Relationship Id="rId12" Type="http://schemas.openxmlformats.org/officeDocument/2006/relationships/tableStyles" Target="tableStyles.xml" /></Relationships>
</file>

<file path=ppt/charts/_rels/chart1.xml.rels><?xml version="1.0" encoding="UTF-8"?><Relationships xmlns="http://schemas.openxmlformats.org/package/2006/relationships"><Relationship Id="rId1" Type="http://schemas.openxmlformats.org/officeDocument/2006/relationships/oleObject" Target="file:///\\sakura\share\R7\&#32207;&#21512;&#25919;&#31574;&#37096;\&#32207;&#21512;&#25919;&#31574;&#35506;\H_&#12503;&#12525;&#12472;&#12455;&#12463;&#12488;&#25512;&#36914;&#20418;\HB17-1&#20844;&#20849;&#20132;&#36890;&#20877;&#27083;&#31689;&#20107;&#26989;\121_&#31777;&#26131;&#29256;&#12487;&#12510;&#12531;&#12489;&#20132;&#36890;&#21033;&#29992;&#32773;&#12450;&#12531;&#12465;&#12540;&#12488;&#12398;&#23455;&#26045;\&#32080;&#26524;\&#12450;&#12531;&#12465;&#12540;&#12488;&#32080;&#26524;.xlsx" TargetMode="External" /><Relationship Id="rId2" Type="http://schemas.microsoft.com/office/2011/relationships/chartColorStyle" Target="colors1.xml" /><Relationship Id="rId3" Type="http://schemas.microsoft.com/office/2011/relationships/chartStyle" Target="style1.xml" /></Relationships>
</file>

<file path=ppt/charts/_rels/chart2.xml.rels><?xml version="1.0" encoding="UTF-8"?><Relationships xmlns="http://schemas.openxmlformats.org/package/2006/relationships"><Relationship Id="rId1" Type="http://schemas.openxmlformats.org/officeDocument/2006/relationships/oleObject" Target="file:///\\sakura\share\R7\&#32207;&#21512;&#25919;&#31574;&#37096;\&#32207;&#21512;&#25919;&#31574;&#35506;\H_&#12503;&#12525;&#12472;&#12455;&#12463;&#12488;&#25512;&#36914;&#20418;\HB17-1&#20844;&#20849;&#20132;&#36890;&#20877;&#27083;&#31689;&#20107;&#26989;\121_&#31777;&#26131;&#29256;&#12487;&#12510;&#12531;&#12489;&#20132;&#36890;&#21033;&#29992;&#32773;&#12450;&#12531;&#12465;&#12540;&#12488;&#12398;&#23455;&#26045;\&#32080;&#26524;\&#12450;&#12531;&#12465;&#12540;&#12488;&#32080;&#26524;.xlsx" TargetMode="External" /><Relationship Id="rId2" Type="http://schemas.openxmlformats.org/officeDocument/2006/relationships/chartUserShapes" Target="../drawings/drawing2.xml" /><Relationship Id="rId3" Type="http://schemas.microsoft.com/office/2011/relationships/chartColorStyle" Target="colors2.xml" /><Relationship Id="rId4" Type="http://schemas.microsoft.com/office/2011/relationships/chartStyle" Target="style2.xml" /></Relationships>
</file>

<file path=ppt/charts/_rels/chart3.xml.rels><?xml version="1.0" encoding="UTF-8"?><Relationships xmlns="http://schemas.openxmlformats.org/package/2006/relationships"><Relationship Id="rId1" Type="http://schemas.openxmlformats.org/officeDocument/2006/relationships/oleObject" Target="file:///\\sakura\share\R7\&#32207;&#21512;&#25919;&#31574;&#37096;\&#32207;&#21512;&#25919;&#31574;&#35506;\H_&#12503;&#12525;&#12472;&#12455;&#12463;&#12488;&#25512;&#36914;&#20418;\HB17-1&#20844;&#20849;&#20132;&#36890;&#20877;&#27083;&#31689;&#20107;&#26989;\121_&#31777;&#26131;&#29256;&#12487;&#12510;&#12531;&#12489;&#20132;&#36890;&#21033;&#29992;&#32773;&#12450;&#12531;&#12465;&#12540;&#12488;&#12398;&#23455;&#26045;\&#32080;&#26524;\&#12450;&#12531;&#12465;&#12540;&#12488;&#32080;&#26524;.xlsx" TargetMode="External" /><Relationship Id="rId2" Type="http://schemas.microsoft.com/office/2011/relationships/chartColorStyle" Target="colors3.xml" /><Relationship Id="rId3" Type="http://schemas.microsoft.com/office/2011/relationships/chartStyle" Target="style3.xml" /></Relationships>
</file>

<file path=ppt/charts/chart1.xml><?xml version="1.0" encoding="utf-8"?>
<c:chartSpace xmlns:a="http://schemas.openxmlformats.org/drawingml/2006/main" xmlns:r="http://schemas.openxmlformats.org/officeDocument/2006/relationships" xmlns:c="http://schemas.openxmlformats.org/drawingml/20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horzOverflow="overflow" wrap="square" anchor="t" anchorCtr="1"/>
          <a:lstStyle/>
          <a:p>
            <a:pPr algn="ctr" rtl="0">
              <a:defRPr kumimoji="0" lang="ja-JP" altLang="en-US" sz="14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kumimoji="0" lang="ja-JP" altLang="en-US" sz="1200" b="1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リニューアル以前と比べて便利だと思いますか</a:t>
            </a:r>
            <a:endParaRPr kumimoji="0" lang="ja-JP" altLang="en-US" sz="1200" b="1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c:rich>
      </c:tx>
      <c:layout/>
      <c:overlay val="0"/>
      <c:spPr>
        <a:noFill/>
        <a:ln>
          <a:noFill/>
        </a:ln>
        <a:effectLst/>
      </c:spPr>
    </c:title>
    <c:autoTitleDeleted val="0"/>
    <c:plotArea>
      <c:layout/>
      <c:pieChart>
        <c:varyColors val="1"/>
        <c:ser>
          <c:idx val="0"/>
          <c:order val="0"/>
          <c:dPt>
            <c:idx val="0"/>
            <c:invertIfNegative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1"/>
            <c:invertIfNegative val="0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2"/>
            <c:invertIfNegative val="0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3"/>
            <c:invertIfNegative val="0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4"/>
            <c:invertIfNegative val="0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5"/>
            <c:invertIfNegative val="0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</c:dPt>
          <c:dLbls>
            <c:dLbl>
              <c:idx val="0"/>
              <c:layout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horzOverflow="overflow" wrap="square" anchor="ctr" anchorCtr="1">
                  <a:spAutoFit/>
                </a:bodyPr>
                <a:lstStyle/>
                <a:p>
                  <a:pPr algn="ctr" rtl="0">
                    <a:defRPr lang="ja-JP" altLang="en-US" sz="900" kern="120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ja-JP" alt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horzOverflow="overflow" wrap="square" anchor="ctr" anchorCtr="1">
                  <a:spAutoFit/>
                </a:bodyPr>
                <a:lstStyle/>
                <a:p>
                  <a:pPr algn="ctr" rtl="0">
                    <a:defRPr lang="ja-JP" altLang="en-US" sz="900" kern="120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ja-JP" alt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horzOverflow="overflow" wrap="square" anchor="ctr" anchorCtr="1">
                  <a:spAutoFit/>
                </a:bodyPr>
                <a:lstStyle/>
                <a:p>
                  <a:pPr algn="ctr" rtl="0">
                    <a:defRPr lang="ja-JP" altLang="en-US" sz="900" kern="120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ja-JP" alt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horzOverflow="overflow" wrap="square" anchor="ctr" anchorCtr="1">
                  <a:spAutoFit/>
                </a:bodyPr>
                <a:lstStyle/>
                <a:p>
                  <a:pPr algn="ctr" rtl="0">
                    <a:defRPr lang="ja-JP" altLang="en-US" sz="900" kern="120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ja-JP" alt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horzOverflow="overflow" wrap="square" anchor="ctr" anchorCtr="1">
                  <a:spAutoFit/>
                </a:bodyPr>
                <a:lstStyle/>
                <a:p>
                  <a:pPr algn="ctr" rtl="0">
                    <a:defRPr lang="ja-JP" altLang="en-US" sz="900" kern="120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ja-JP" alt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horzOverflow="overflow" wrap="square" anchor="ctr" anchorCtr="1">
                  <a:spAutoFit/>
                </a:bodyPr>
                <a:lstStyle/>
                <a:p>
                  <a:pPr algn="ctr" rtl="0">
                    <a:defRPr lang="ja-JP" altLang="en-US" sz="900" kern="120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ja-JP" alt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horzOverflow="overflow" wrap="square" anchor="ctr" anchorCtr="1">
                <a:spAutoFit/>
              </a:bodyPr>
              <a:lstStyle/>
              <a:p>
                <a:pPr algn="ctr" rtl="0">
                  <a:defRPr lang="ja-JP" altLang="en-US" sz="9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ja-JP" alt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noFill/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</c:dLbls>
          <c:cat>
            <c:strRef>
              <c:f>合算単純集計表!$B$3:$F$3</c:f>
              <c:strCache>
                <c:ptCount val="5"/>
                <c:pt idx="0">
                  <c:v>とても便利</c:v>
                </c:pt>
                <c:pt idx="1">
                  <c:v>便利</c:v>
                </c:pt>
                <c:pt idx="2">
                  <c:v>変わらない</c:v>
                </c:pt>
                <c:pt idx="3">
                  <c:v>不便</c:v>
                </c:pt>
                <c:pt idx="4">
                  <c:v>とても不便</c:v>
                </c:pt>
              </c:strCache>
            </c:strRef>
          </c:cat>
          <c:val>
            <c:numRef>
              <c:f>[アンケート結果.xlsx]合算単純集計表!$B$5:$F$5</c:f>
              <c:numCache>
                <c:formatCode>0%</c:formatCode>
                <c:ptCount val="5"/>
                <c:pt idx="0">
                  <c:v>0.532258064516129</c:v>
                </c:pt>
                <c:pt idx="1">
                  <c:v>0.35483870967741937</c:v>
                </c:pt>
                <c:pt idx="2">
                  <c:v>3.2258064516129031e-002</c:v>
                </c:pt>
                <c:pt idx="3">
                  <c:v>3.2258064516129031e-002</c:v>
                </c:pt>
                <c:pt idx="4">
                  <c:v>4.8387096774193547e-002</c:v>
                </c:pt>
              </c:numCache>
            </c:numRef>
          </c:val>
        </c:ser>
        <c:dLbls>
          <c:spPr>
            <a:noFill/>
            <a:ln>
              <a:noFill/>
            </a:ln>
            <a:effectLst/>
          </c:spPr>
          <c:txPr>
            <a:bodyPr rot="0" spcFirstLastPara="1" vertOverflow="ellipsis" horzOverflow="overflow" wrap="square" anchor="ctr" anchorCtr="1">
              <a:spAutoFit/>
            </a:bodyPr>
            <a:lstStyle/>
            <a:p>
              <a:pPr algn="ctr" rtl="0">
                <a:defRPr lang="ja-JP" altLang="en-US" sz="9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ja-JP" altLang="en-US" sz="9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endParaRPr>
            </a:p>
          </c:txPr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13541666666666666"/>
          <c:y val="0.82638888888888884"/>
          <c:w val="0.7104166666666667"/>
          <c:h val="0.14583333333333334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horzOverflow="overflow" wrap="square" anchor="ctr" anchorCtr="1"/>
        <a:lstStyle/>
        <a:p>
          <a:pPr algn="ctr" rtl="0">
            <a:defRPr lang="ja-JP" altLang="en-US" sz="900" kern="120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ja-JP" altLang="en-US" sz="900" kern="1200">
            <a:solidFill>
              <a:schemeClr val="tx1">
                <a:lumMod val="65000"/>
                <a:lumOff val="35000"/>
              </a:schemeClr>
            </a:solidFill>
            <a:latin typeface="+mn-lt"/>
            <a:ea typeface="+mn-ea"/>
            <a:cs typeface="+mn-cs"/>
          </a:endParaRPr>
        </a:p>
      </c:txPr>
    </c:legend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 vertOverflow="overflow" horzOverflow="overflow" anchor="ctr" anchorCtr="1"/>
    <a:lstStyle/>
    <a:p>
      <a:pPr algn="ctr" rtl="0">
        <a:defRPr lang="ja-JP" altLang="en-US" sz="1000"/>
      </a:pPr>
      <a:endParaRPr lang="ja-JP" altLang="en-US"/>
    </a:p>
  </c:txPr>
  <c:externalData r:id="rId1">
    <c:autoUpdate val="0"/>
  </c:externalData>
  <c:extLst>
    <c:ext xmlns:c14="http://schemas.microsoft.com/office/drawing/2007/8/2/chart" uri="{781A3756-C4B2-4CAC-9D66-4F8BD8637D16}"/>
  </c:extLst>
</c:chartSpace>
</file>

<file path=ppt/charts/chart2.xml><?xml version="1.0" encoding="utf-8"?>
<c:chartSpace xmlns:a="http://schemas.openxmlformats.org/drawingml/2006/main" xmlns:r="http://schemas.openxmlformats.org/officeDocument/2006/relationships" xmlns:c="http://schemas.openxmlformats.org/drawingml/20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horzOverflow="overflow" wrap="square" anchor="t" anchorCtr="1"/>
          <a:lstStyle/>
          <a:p>
            <a:pPr algn="ctr" rtl="0">
              <a:defRPr kumimoji="0" lang="ja-JP" altLang="en-US" sz="14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kumimoji="0" lang="ja-JP" altLang="en-US" sz="1400" b="1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デマンド交通の予約は使いやすいですか</a:t>
            </a:r>
            <a:endParaRPr kumimoji="0" lang="ja-JP" altLang="en-US" sz="1400" b="1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c:rich>
      </c:tx>
      <c:layout/>
      <c:overlay val="0"/>
      <c:spPr>
        <a:noFill/>
        <a:ln>
          <a:noFill/>
        </a:ln>
        <a:effectLst/>
      </c:spPr>
    </c:title>
    <c:autoTitleDeleted val="0"/>
    <c:plotArea>
      <c:layout>
        <c:manualLayout>
          <c:layoutTarget val="inner"/>
          <c:xMode val="edge"/>
          <c:yMode val="edge"/>
          <c:x val="0.25720620842572062"/>
          <c:y val="0.15488215488215487"/>
          <c:w val="0.4567627494456763"/>
          <c:h val="0.69360269360269355"/>
        </c:manualLayout>
      </c:layout>
      <c:pieChart>
        <c:varyColors val="1"/>
        <c:ser>
          <c:idx val="0"/>
          <c:order val="0"/>
          <c:dPt>
            <c:idx val="0"/>
            <c:invertIfNegative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1"/>
            <c:invertIfNegative val="0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2"/>
            <c:invertIfNegative val="0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3"/>
            <c:invertIfNegative val="0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4"/>
            <c:invertIfNegative val="0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5"/>
            <c:invertIfNegative val="0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</c:dPt>
          <c:dLbls>
            <c:dLbl>
              <c:idx val="0"/>
              <c:layout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horzOverflow="overflow" wrap="square" anchor="ctr" anchorCtr="1">
                  <a:spAutoFit/>
                </a:bodyPr>
                <a:lstStyle/>
                <a:p>
                  <a:pPr algn="ctr" rtl="0">
                    <a:defRPr lang="ja-JP" altLang="en-US" sz="900" kern="120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ja-JP" alt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horzOverflow="overflow" wrap="square" anchor="ctr" anchorCtr="1">
                  <a:spAutoFit/>
                </a:bodyPr>
                <a:lstStyle/>
                <a:p>
                  <a:pPr algn="ctr" rtl="0">
                    <a:defRPr lang="ja-JP" altLang="en-US" sz="900" kern="120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ja-JP" alt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horzOverflow="overflow" wrap="square" anchor="ctr" anchorCtr="1">
                  <a:spAutoFit/>
                </a:bodyPr>
                <a:lstStyle/>
                <a:p>
                  <a:pPr algn="ctr" rtl="0">
                    <a:defRPr lang="ja-JP" altLang="en-US" sz="900" kern="120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ja-JP" alt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horzOverflow="overflow" wrap="square" anchor="ctr" anchorCtr="1">
                  <a:spAutoFit/>
                </a:bodyPr>
                <a:lstStyle/>
                <a:p>
                  <a:pPr algn="ctr" rtl="0">
                    <a:defRPr lang="ja-JP" altLang="en-US" sz="900" kern="120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ja-JP" alt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-0.29938672300108826"/>
                  <c:y val="8.7594050743657045e-00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horzOverflow="overflow" wrap="square" anchor="ctr" anchorCtr="1">
                  <a:noAutofit/>
                </a:bodyPr>
                <a:lstStyle/>
                <a:p>
                  <a:pPr algn="ctr" rtl="0">
                    <a:defRPr lang="ja-JP" altLang="en-US" sz="900" kern="120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ja-JP" alt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6.4301552106430154e-002"/>
                      <c:h val="7.407407407407407e-002"/>
                    </c:manualLayout>
                  </c15:layout>
                </c:ext>
              </c:extLst>
            </c:dLbl>
            <c:dLbl>
              <c:idx val="5"/>
              <c:layout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horzOverflow="overflow" wrap="square" anchor="ctr" anchorCtr="1">
                  <a:spAutoFit/>
                </a:bodyPr>
                <a:lstStyle/>
                <a:p>
                  <a:pPr algn="ctr" rtl="0">
                    <a:defRPr lang="ja-JP" altLang="en-US" sz="900" kern="120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ja-JP" alt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horzOverflow="overflow" wrap="square" anchor="ctr" anchorCtr="1">
                <a:spAutoFit/>
              </a:bodyPr>
              <a:lstStyle/>
              <a:p>
                <a:pPr algn="ctr" rtl="0">
                  <a:defRPr lang="ja-JP" altLang="en-US" sz="9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ja-JP" alt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noFill/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</c:dLbls>
          <c:cat>
            <c:strRef>
              <c:f>合算単純集計表!$B$9:$F$9</c:f>
              <c:strCache>
                <c:ptCount val="5"/>
                <c:pt idx="0">
                  <c:v>非常に使いやすい</c:v>
                </c:pt>
                <c:pt idx="1">
                  <c:v>使いやすい</c:v>
                </c:pt>
                <c:pt idx="2">
                  <c:v>普通</c:v>
                </c:pt>
                <c:pt idx="3">
                  <c:v>使いにくい</c:v>
                </c:pt>
                <c:pt idx="4">
                  <c:v>非常に使いにくい</c:v>
                </c:pt>
              </c:strCache>
            </c:strRef>
          </c:cat>
          <c:val>
            <c:numRef>
              <c:f>[アンケート結果.xlsx]合算単純集計表!$B$11:$F$11</c:f>
              <c:numCache>
                <c:formatCode>0%</c:formatCode>
                <c:ptCount val="5"/>
                <c:pt idx="0">
                  <c:v>0.31666666666666665</c:v>
                </c:pt>
                <c:pt idx="1">
                  <c:v>0.38333333333333336</c:v>
                </c:pt>
                <c:pt idx="2">
                  <c:v>0.23333333333333334</c:v>
                </c:pt>
                <c:pt idx="3">
                  <c:v>5.e-002</c:v>
                </c:pt>
                <c:pt idx="4">
                  <c:v>1.6666666666666666e-002</c:v>
                </c:pt>
              </c:numCache>
            </c:numRef>
          </c:val>
        </c:ser>
        <c:dLbls>
          <c:spPr>
            <a:noFill/>
            <a:ln>
              <a:noFill/>
            </a:ln>
            <a:effectLst/>
          </c:spPr>
          <c:txPr>
            <a:bodyPr rot="0" spcFirstLastPara="1" vertOverflow="ellipsis" horzOverflow="overflow" wrap="square" anchor="ctr" anchorCtr="1">
              <a:spAutoFit/>
            </a:bodyPr>
            <a:lstStyle/>
            <a:p>
              <a:pPr algn="ctr" rtl="0">
                <a:defRPr lang="ja-JP" altLang="en-US" sz="9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ja-JP" altLang="en-US" sz="9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endParaRPr>
            </a:p>
          </c:txPr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5.5309734513274339e-002"/>
          <c:y val="0.83557046979865768"/>
          <c:w val="0.94469026548672563"/>
          <c:h val="0.13758389261744966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horzOverflow="overflow" wrap="square" anchor="ctr" anchorCtr="1"/>
        <a:lstStyle/>
        <a:p>
          <a:pPr algn="ctr" rtl="0">
            <a:defRPr lang="ja-JP" altLang="en-US" sz="900" kern="120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ja-JP" altLang="en-US" sz="900" kern="1200">
            <a:solidFill>
              <a:schemeClr val="tx1">
                <a:lumMod val="65000"/>
                <a:lumOff val="35000"/>
              </a:schemeClr>
            </a:solidFill>
            <a:latin typeface="+mn-lt"/>
            <a:ea typeface="+mn-ea"/>
            <a:cs typeface="+mn-cs"/>
          </a:endParaRPr>
        </a:p>
      </c:txPr>
    </c:legend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 vertOverflow="overflow" horzOverflow="overflow" anchor="ctr" anchorCtr="1"/>
    <a:lstStyle/>
    <a:p>
      <a:pPr algn="ctr" rtl="0">
        <a:defRPr lang="ja-JP" altLang="en-US" sz="1000"/>
      </a:pPr>
      <a:endParaRPr lang="ja-JP" altLang="en-US"/>
    </a:p>
  </c:txPr>
  <c:externalData r:id="rId1">
    <c:autoUpdate val="0"/>
  </c:externalData>
  <c:userShapes xmlns:c="http://schemas.openxmlformats.org/drawingml/2006/chart" xmlns:r="http://schemas.openxmlformats.org/officeDocument/2006/relationships" r:id="rId2"/>
  <c:extLst>
    <c:ext xmlns:c14="http://schemas.microsoft.com/office/drawing/2007/8/2/chart" uri="{781A3756-C4B2-4CAC-9D66-4F8BD8637D16}"/>
  </c:extLst>
</c:chartSpace>
</file>

<file path=ppt/charts/chart3.xml><?xml version="1.0" encoding="utf-8"?>
<c:chartSpace xmlns:a="http://schemas.openxmlformats.org/drawingml/2006/main" xmlns:r="http://schemas.openxmlformats.org/officeDocument/2006/relationships" xmlns:c="http://schemas.openxmlformats.org/drawingml/20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horzOverflow="overflow" wrap="square" anchor="t" anchorCtr="1"/>
          <a:lstStyle/>
          <a:p>
            <a:pPr algn="ctr" rtl="0">
              <a:defRPr kumimoji="0" lang="ja-JP" altLang="en-US" sz="14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kumimoji="0" lang="ja-JP" altLang="en-US" sz="1400" b="1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乗車時間は適切だと思いますか</a:t>
            </a:r>
            <a:endParaRPr kumimoji="0" lang="ja-JP" altLang="en-US" sz="1400" b="1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c:rich>
      </c:tx>
      <c:layout>
        <c:manualLayout>
          <c:xMode val="edge"/>
          <c:yMode val="edge"/>
          <c:x val="0.2009568549119029"/>
          <c:y val="5.2083298415901508e-002"/>
        </c:manualLayout>
      </c:layout>
      <c:overlay val="0"/>
      <c:spPr>
        <a:noFill/>
        <a:ln>
          <a:noFill/>
        </a:ln>
        <a:effectLst/>
      </c:spPr>
    </c:title>
    <c:autoTitleDeleted val="0"/>
    <c:plotArea>
      <c:layout>
        <c:manualLayout>
          <c:layoutTarget val="inner"/>
          <c:xMode val="edge"/>
          <c:yMode val="edge"/>
          <c:x val="0.24401913875598086"/>
          <c:y val="0.23837209302325582"/>
          <c:w val="0.50478468899521534"/>
          <c:h val="0.61337209302325579"/>
        </c:manualLayout>
      </c:layout>
      <c:pieChart>
        <c:varyColors val="1"/>
        <c:ser>
          <c:idx val="0"/>
          <c:order val="0"/>
          <c:dPt>
            <c:idx val="0"/>
            <c:invertIfNegative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1"/>
            <c:invertIfNegative val="0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2"/>
            <c:invertIfNegative val="0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3"/>
            <c:invertIfNegative val="0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4"/>
            <c:invertIfNegative val="0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5"/>
            <c:invertIfNegative val="0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</c:dPt>
          <c:dLbls>
            <c:dLbl>
              <c:idx val="0"/>
              <c:layout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horzOverflow="overflow" wrap="square" anchor="ctr" anchorCtr="1">
                  <a:spAutoFit/>
                </a:bodyPr>
                <a:lstStyle/>
                <a:p>
                  <a:pPr algn="ctr" rtl="0">
                    <a:defRPr lang="ja-JP" altLang="en-US" sz="900" kern="120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ja-JP" alt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horzOverflow="overflow" wrap="square" anchor="ctr" anchorCtr="1">
                  <a:spAutoFit/>
                </a:bodyPr>
                <a:lstStyle/>
                <a:p>
                  <a:pPr algn="ctr" rtl="0">
                    <a:defRPr lang="ja-JP" altLang="en-US" sz="900" kern="120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ja-JP" alt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horzOverflow="overflow" wrap="square" anchor="ctr" anchorCtr="1">
                  <a:spAutoFit/>
                </a:bodyPr>
                <a:lstStyle/>
                <a:p>
                  <a:pPr algn="ctr" rtl="0">
                    <a:defRPr lang="ja-JP" altLang="en-US" sz="900" kern="120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ja-JP" alt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horzOverflow="overflow" wrap="square" anchor="ctr" anchorCtr="1">
                  <a:spAutoFit/>
                </a:bodyPr>
                <a:lstStyle/>
                <a:p>
                  <a:pPr algn="ctr" rtl="0">
                    <a:defRPr lang="ja-JP" altLang="en-US" sz="900" kern="120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ja-JP" alt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horzOverflow="overflow" wrap="square" anchor="ctr" anchorCtr="1">
                  <a:spAutoFit/>
                </a:bodyPr>
                <a:lstStyle/>
                <a:p>
                  <a:pPr algn="ctr" rtl="0">
                    <a:defRPr lang="ja-JP" altLang="en-US" sz="900" kern="120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ja-JP" alt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horzOverflow="overflow" wrap="square" anchor="ctr" anchorCtr="1">
                  <a:spAutoFit/>
                </a:bodyPr>
                <a:lstStyle/>
                <a:p>
                  <a:pPr algn="ctr" rtl="0">
                    <a:defRPr lang="ja-JP" altLang="en-US" sz="900" kern="120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ja-JP" alt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horzOverflow="overflow" wrap="square" anchor="ctr" anchorCtr="1">
                <a:spAutoFit/>
              </a:bodyPr>
              <a:lstStyle/>
              <a:p>
                <a:pPr algn="ctr" rtl="0">
                  <a:defRPr lang="ja-JP" altLang="en-US" sz="9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ja-JP" alt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noFill/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</c:dLbls>
          <c:cat>
            <c:strRef>
              <c:f>合算単純集計表!$B$15:$F$15</c:f>
              <c:strCache>
                <c:ptCount val="5"/>
                <c:pt idx="0">
                  <c:v>適切</c:v>
                </c:pt>
                <c:pt idx="1">
                  <c:v>やや適切</c:v>
                </c:pt>
                <c:pt idx="2">
                  <c:v>普通</c:v>
                </c:pt>
                <c:pt idx="3">
                  <c:v>やや不適切</c:v>
                </c:pt>
                <c:pt idx="4">
                  <c:v>不適切</c:v>
                </c:pt>
              </c:strCache>
            </c:strRef>
          </c:cat>
          <c:val>
            <c:numRef>
              <c:f>[アンケート結果.xlsx]合算単純集計表!$B$17:$F$17</c:f>
              <c:numCache>
                <c:formatCode>0%</c:formatCode>
                <c:ptCount val="5"/>
                <c:pt idx="0">
                  <c:v>0.57377049180327866</c:v>
                </c:pt>
                <c:pt idx="1">
                  <c:v>0.13114754098360656</c:v>
                </c:pt>
                <c:pt idx="2">
                  <c:v>0.27868852459016391</c:v>
                </c:pt>
                <c:pt idx="3">
                  <c:v>0</c:v>
                </c:pt>
                <c:pt idx="4">
                  <c:v>1.6393442622950821e-002</c:v>
                </c:pt>
              </c:numCache>
            </c:numRef>
          </c:val>
        </c:ser>
        <c:dLbls>
          <c:spPr>
            <a:noFill/>
            <a:ln>
              <a:noFill/>
            </a:ln>
            <a:effectLst/>
          </c:spPr>
          <c:txPr>
            <a:bodyPr rot="0" spcFirstLastPara="1" vertOverflow="ellipsis" horzOverflow="overflow" wrap="square" anchor="ctr" anchorCtr="1">
              <a:spAutoFit/>
            </a:bodyPr>
            <a:lstStyle/>
            <a:p>
              <a:pPr algn="ctr" rtl="0">
                <a:defRPr lang="ja-JP" altLang="en-US" sz="9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ja-JP" altLang="en-US" sz="9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endParaRPr>
            </a:p>
          </c:txPr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12440191387559808"/>
          <c:y val="0.86337209302325579"/>
          <c:w val="0.74401913875598091"/>
          <c:h val="6.3953488372093026e-00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horzOverflow="overflow" wrap="square" anchor="ctr" anchorCtr="1"/>
        <a:lstStyle/>
        <a:p>
          <a:pPr algn="ctr" rtl="0">
            <a:defRPr lang="ja-JP" altLang="en-US" sz="900" kern="120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ja-JP" altLang="en-US" sz="900" kern="1200">
            <a:solidFill>
              <a:schemeClr val="tx1">
                <a:lumMod val="65000"/>
                <a:lumOff val="35000"/>
              </a:schemeClr>
            </a:solidFill>
            <a:latin typeface="+mn-lt"/>
            <a:ea typeface="+mn-ea"/>
            <a:cs typeface="+mn-cs"/>
          </a:endParaRPr>
        </a:p>
      </c:txPr>
    </c:legend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 vertOverflow="overflow" horzOverflow="overflow" anchor="ctr" anchorCtr="1"/>
    <a:lstStyle/>
    <a:p>
      <a:pPr algn="ctr" rtl="0">
        <a:defRPr lang="ja-JP" altLang="en-US" sz="1000"/>
      </a:pPr>
      <a:endParaRPr lang="ja-JP" altLang="en-US"/>
    </a:p>
  </c:txPr>
  <c:externalData r:id="rId1">
    <c:autoUpdate val="0"/>
  </c:externalData>
  <c:extLst>
    <c:ext xmlns:c14="http://schemas.microsoft.com/office/drawing/2007/8/2/chart" uri="{781A3756-C4B2-4CAC-9D66-4F8BD8637D16}"/>
  </c:extLst>
</c:chartSpace>
</file>

<file path=ppt/charts/colors1.xml><?xml version="1.0" encoding="utf-8"?>
<cs:colorStyle xmlns:a="http://schemas.openxmlformats.org/drawingml/2006/main" xmlns:cs="http://schemas.microsoft.com/office/drawing/2012/chartStyle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a="http://schemas.openxmlformats.org/drawingml/2006/main" xmlns:cs="http://schemas.microsoft.com/office/drawing/2012/chartStyle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a="http://schemas.openxmlformats.org/drawingml/2006/main" xmlns:cs="http://schemas.microsoft.com/office/drawing/2012/chartStyle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a="http://schemas.openxmlformats.org/drawingml/2006/main" xmlns:cs="http://schemas.microsoft.com/office/drawing/2012/chartStyle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vertOverflow="clip" horzOverflow="clip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a="http://schemas.openxmlformats.org/drawingml/2006/main" xmlns:cs="http://schemas.microsoft.com/office/drawing/2012/chartStyle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vertOverflow="clip" horzOverflow="clip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a="http://schemas.openxmlformats.org/drawingml/2006/main" xmlns:cs="http://schemas.microsoft.com/office/drawing/2012/chartStyle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vertOverflow="clip" horzOverflow="clip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0.2</cdr:x>
      <cdr:y>0.15975</cdr:y>
    </cdr:from>
    <cdr:to>
      <cdr:x>0.47625000000000001</cdr:x>
      <cdr:y>0.17724999999999999</cdr:y>
    </cdr:to>
    <cdr:sp macro="" textlink="">
      <cdr:nvSpPr>
        <cdr:cNvPr id="2" name="直線 1"/>
        <cdr:cNvSpPr/>
      </cdr:nvSpPr>
      <cdr:spPr>
        <a:xfrm xmlns:a="http://schemas.openxmlformats.org/drawingml/2006/main" flipH="1">
          <a:off x="871347" y="486106"/>
          <a:ext cx="1203548" cy="53251"/>
        </a:xfrm>
        <a:prstGeom xmlns:a="http://schemas.openxmlformats.org/drawingml/2006/main" prst="line">
          <a:avLst/>
        </a:prstGeom>
        <a:noFill xmlns:a="http://schemas.openxmlformats.org/drawingml/2006/main"/>
        <a:ln xmlns:a="http://schemas.openxmlformats.org/drawingml/2006/main">
          <a:solidFill>
            <a:schemeClr val="tx1">
              <a:lumMod val="50000"/>
              <a:lumOff val="50000"/>
            </a:schemeClr>
          </a:solidFill>
          <a:headEnd type="none"/>
          <a:tailEnd type="none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sp>
  </cdr:relSizeAnchor>
</c:userShapes>
</file>

<file path=ppt/notesMasters/_rels/notesMaster1.xml.rels><?xml version="1.0" encoding="UTF-8"?><Relationships xmlns="http://schemas.openxmlformats.org/package/2006/relationships"><Relationship Id="rId1" Type="http://schemas.openxmlformats.org/officeDocument/2006/relationships/theme" Target="../theme/theme2.xml" 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0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1101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6D06EA9-14B5-4F31-95CC-6AD91D20700D}" type="datetimeFigureOut">
              <a:rPr kumimoji="1" lang="ja-JP" altLang="en-US" smtClean="0"/>
              <a:t>2015/2/5</a:t>
            </a:fld>
            <a:endParaRPr kumimoji="1" lang="ja-JP" altLang="en-US"/>
          </a:p>
        </p:txBody>
      </p:sp>
      <p:sp>
        <p:nvSpPr>
          <p:cNvPr id="1102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1103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1104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1105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807EA6-0398-4990-8029-A74DB74122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?><Relationships xmlns="http://schemas.openxmlformats.org/package/2006/relationships"><Relationship Id="rId1" Type="http://schemas.openxmlformats.org/officeDocument/2006/relationships/slide" Target="../slides/slide1.xml" /><Relationship Id="rId2" Type="http://schemas.openxmlformats.org/officeDocument/2006/relationships/notesMaster" Target="../notesMasters/notesMaster1.xml" 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111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111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C4BD9CE-DDAE-4A92-AE90-C130F6DD8448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67883391"/>
      </p:ext>
    </p:extLst>
  </p:cSld>
  <p:clrMapOvr>
    <a:masterClrMapping/>
  </p:clrMapOvr>
</p:notes>
</file>

<file path=ppt/slideLayouts/_rels/slideLayout1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1" name="タイトル 1"/>
          <p:cNvSpPr>
            <a:spLocks noGrp="1"/>
          </p:cNvSpPr>
          <p:nvPr>
            <p:ph type="ctrTitle"/>
          </p:nvPr>
        </p:nvSpPr>
        <p:spPr>
          <a:xfrm>
            <a:off x="457200" y="1239602"/>
            <a:ext cx="8229600" cy="1008112"/>
          </a:xfrm>
        </p:spPr>
        <p:txBody>
          <a:bodyPr/>
          <a:lstStyle>
            <a:lvl1pPr>
              <a:defRPr b="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1032" name="サブタイトル 2"/>
          <p:cNvSpPr>
            <a:spLocks noGrp="1"/>
          </p:cNvSpPr>
          <p:nvPr>
            <p:ph type="subTitle" idx="1"/>
          </p:nvPr>
        </p:nvSpPr>
        <p:spPr>
          <a:xfrm>
            <a:off x="457200" y="2319722"/>
            <a:ext cx="8229600" cy="1728192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 dirty="0"/>
          </a:p>
        </p:txBody>
      </p:sp>
      <p:sp>
        <p:nvSpPr>
          <p:cNvPr id="1033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20A51-F8EA-429A-8E6F-F02BE74E28F7}" type="datetimeFigureOut">
              <a:rPr kumimoji="1" lang="ja-JP" altLang="en-US" smtClean="0"/>
              <a:t>2015/3/10</a:t>
            </a:fld>
            <a:endParaRPr kumimoji="1" lang="ja-JP" altLang="en-US"/>
          </a:p>
        </p:txBody>
      </p:sp>
      <p:sp>
        <p:nvSpPr>
          <p:cNvPr id="1034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35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400E4-C46D-48FA-AEA0-ED136F70A0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8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1089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1302610"/>
            <a:ext cx="8229600" cy="3177352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 dirty="0"/>
          </a:p>
        </p:txBody>
      </p:sp>
      <p:sp>
        <p:nvSpPr>
          <p:cNvPr id="1090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20A51-F8EA-429A-8E6F-F02BE74E28F7}" type="datetimeFigureOut">
              <a:rPr kumimoji="1" lang="ja-JP" altLang="en-US" smtClean="0"/>
              <a:t>2015/3/10</a:t>
            </a:fld>
            <a:endParaRPr kumimoji="1" lang="ja-JP" altLang="en-US"/>
          </a:p>
        </p:txBody>
      </p:sp>
      <p:sp>
        <p:nvSpPr>
          <p:cNvPr id="1091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92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400E4-C46D-48FA-AEA0-ED136F70A0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4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273983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1095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273983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 dirty="0"/>
          </a:p>
        </p:txBody>
      </p:sp>
      <p:sp>
        <p:nvSpPr>
          <p:cNvPr id="1096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20A51-F8EA-429A-8E6F-F02BE74E28F7}" type="datetimeFigureOut">
              <a:rPr kumimoji="1" lang="ja-JP" altLang="en-US" smtClean="0"/>
              <a:t>2015/3/10</a:t>
            </a:fld>
            <a:endParaRPr kumimoji="1" lang="ja-JP" altLang="en-US" dirty="0"/>
          </a:p>
        </p:txBody>
      </p:sp>
      <p:sp>
        <p:nvSpPr>
          <p:cNvPr id="1097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98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400E4-C46D-48FA-AEA0-ED136F70A0E5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7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1038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200" y="1302610"/>
            <a:ext cx="8229600" cy="3211004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1039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3E220A51-F8EA-429A-8E6F-F02BE74E28F7}" type="datetimeFigureOut">
              <a:rPr lang="ja-JP" altLang="en-US" smtClean="0"/>
              <a:pPr/>
              <a:t>2015/3/10</a:t>
            </a:fld>
            <a:endParaRPr lang="ja-JP" altLang="en-US" dirty="0"/>
          </a:p>
        </p:txBody>
      </p:sp>
      <p:sp>
        <p:nvSpPr>
          <p:cNvPr id="1040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ja-JP" altLang="en-US" dirty="0"/>
          </a:p>
        </p:txBody>
      </p:sp>
      <p:sp>
        <p:nvSpPr>
          <p:cNvPr id="1041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2C9400E4-C46D-48FA-AEA0-ED136F70A0E5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3" name="タイトル 1"/>
          <p:cNvSpPr>
            <a:spLocks noGrp="1"/>
          </p:cNvSpPr>
          <p:nvPr>
            <p:ph type="title"/>
          </p:nvPr>
        </p:nvSpPr>
        <p:spPr>
          <a:xfrm>
            <a:off x="457200" y="2211710"/>
            <a:ext cx="8229600" cy="792088"/>
          </a:xfrm>
        </p:spPr>
        <p:txBody>
          <a:bodyPr anchor="t"/>
          <a:lstStyle>
            <a:lvl1pPr algn="ctr">
              <a:defRPr sz="4000" b="0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1044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888562"/>
            <a:ext cx="8229600" cy="1323148"/>
          </a:xfrm>
        </p:spPr>
        <p:txBody>
          <a:bodyPr anchor="b"/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1045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20A51-F8EA-429A-8E6F-F02BE74E28F7}" type="datetimeFigureOut">
              <a:rPr kumimoji="1" lang="ja-JP" altLang="en-US" smtClean="0"/>
              <a:t>2015/3/10</a:t>
            </a:fld>
            <a:endParaRPr kumimoji="1" lang="ja-JP" altLang="en-US"/>
          </a:p>
        </p:txBody>
      </p:sp>
      <p:sp>
        <p:nvSpPr>
          <p:cNvPr id="1046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47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400E4-C46D-48FA-AEA0-ED136F70A0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9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1050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302611"/>
            <a:ext cx="3970784" cy="317735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 dirty="0"/>
          </a:p>
        </p:txBody>
      </p:sp>
      <p:sp>
        <p:nvSpPr>
          <p:cNvPr id="1051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80012" y="1302611"/>
            <a:ext cx="4006788" cy="317735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 dirty="0"/>
          </a:p>
        </p:txBody>
      </p:sp>
      <p:sp>
        <p:nvSpPr>
          <p:cNvPr id="1052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20A51-F8EA-429A-8E6F-F02BE74E28F7}" type="datetimeFigureOut">
              <a:rPr kumimoji="1" lang="ja-JP" altLang="en-US" smtClean="0"/>
              <a:t>2015/6/24</a:t>
            </a:fld>
            <a:endParaRPr kumimoji="1" lang="ja-JP" altLang="en-US" dirty="0"/>
          </a:p>
        </p:txBody>
      </p:sp>
      <p:sp>
        <p:nvSpPr>
          <p:cNvPr id="1053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54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400E4-C46D-48FA-AEA0-ED136F70A0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6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1057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3970784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1058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3970784" cy="284880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 dirty="0"/>
          </a:p>
        </p:txBody>
      </p:sp>
      <p:sp>
        <p:nvSpPr>
          <p:cNvPr id="1059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716016" y="1151335"/>
            <a:ext cx="3970784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1060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716016" y="1631156"/>
            <a:ext cx="3970784" cy="284880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 dirty="0"/>
          </a:p>
        </p:txBody>
      </p:sp>
      <p:sp>
        <p:nvSpPr>
          <p:cNvPr id="1061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20A51-F8EA-429A-8E6F-F02BE74E28F7}" type="datetimeFigureOut">
              <a:rPr kumimoji="1" lang="ja-JP" altLang="en-US" smtClean="0"/>
              <a:t>2015/3/10</a:t>
            </a:fld>
            <a:endParaRPr kumimoji="1" lang="ja-JP" altLang="en-US"/>
          </a:p>
        </p:txBody>
      </p:sp>
      <p:sp>
        <p:nvSpPr>
          <p:cNvPr id="1062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63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400E4-C46D-48FA-AEA0-ED136F70A0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5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1066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20A51-F8EA-429A-8E6F-F02BE74E28F7}" type="datetimeFigureOut">
              <a:rPr kumimoji="1" lang="ja-JP" altLang="en-US" smtClean="0"/>
              <a:t>2015/3/10</a:t>
            </a:fld>
            <a:endParaRPr kumimoji="1" lang="ja-JP" altLang="en-US"/>
          </a:p>
        </p:txBody>
      </p:sp>
      <p:sp>
        <p:nvSpPr>
          <p:cNvPr id="1067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68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400E4-C46D-48FA-AEA0-ED136F70A0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0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20A51-F8EA-429A-8E6F-F02BE74E28F7}" type="datetimeFigureOut">
              <a:rPr kumimoji="1" lang="ja-JP" altLang="en-US" smtClean="0"/>
              <a:t>2015/3/10</a:t>
            </a:fld>
            <a:endParaRPr kumimoji="1" lang="ja-JP" altLang="en-US"/>
          </a:p>
        </p:txBody>
      </p:sp>
      <p:sp>
        <p:nvSpPr>
          <p:cNvPr id="1071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72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400E4-C46D-48FA-AEA0-ED136F70A0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4" name="タイトル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>
            <a:normAutofit/>
          </a:bodyPr>
          <a:lstStyle>
            <a:lvl1pPr algn="l">
              <a:defRPr sz="24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1075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635896" y="204789"/>
            <a:ext cx="4727438" cy="423175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 dirty="0"/>
          </a:p>
        </p:txBody>
      </p:sp>
      <p:sp>
        <p:nvSpPr>
          <p:cNvPr id="1076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2" y="1275606"/>
            <a:ext cx="3008312" cy="320435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1077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20A51-F8EA-429A-8E6F-F02BE74E28F7}" type="datetimeFigureOut">
              <a:rPr kumimoji="1" lang="ja-JP" altLang="en-US" smtClean="0"/>
              <a:t>2015/3/10</a:t>
            </a:fld>
            <a:endParaRPr kumimoji="1" lang="ja-JP" altLang="en-US"/>
          </a:p>
        </p:txBody>
      </p:sp>
      <p:sp>
        <p:nvSpPr>
          <p:cNvPr id="1078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79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400E4-C46D-48FA-AEA0-ED136F70A0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1" name="タイトル 1"/>
          <p:cNvSpPr>
            <a:spLocks noGrp="1"/>
          </p:cNvSpPr>
          <p:nvPr>
            <p:ph type="title"/>
          </p:nvPr>
        </p:nvSpPr>
        <p:spPr>
          <a:xfrm>
            <a:off x="1792288" y="3516855"/>
            <a:ext cx="5486400" cy="425054"/>
          </a:xfrm>
        </p:spPr>
        <p:txBody>
          <a:bodyPr anchor="b">
            <a:normAutofit/>
          </a:bodyPr>
          <a:lstStyle>
            <a:lvl1pPr algn="l">
              <a:defRPr sz="24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1082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159482"/>
            <a:ext cx="5486400" cy="328412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kumimoji="1" lang="ja-JP" altLang="en-US" smtClean="0"/>
              <a:t>アイコンをクリックして図を追加</a:t>
            </a:r>
            <a:endParaRPr kumimoji="1" lang="ja-JP" altLang="en-US" dirty="0"/>
          </a:p>
        </p:txBody>
      </p:sp>
      <p:sp>
        <p:nvSpPr>
          <p:cNvPr id="1083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3975907"/>
            <a:ext cx="5486400" cy="50405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1084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20A51-F8EA-429A-8E6F-F02BE74E28F7}" type="datetimeFigureOut">
              <a:rPr kumimoji="1" lang="ja-JP" altLang="en-US" smtClean="0"/>
              <a:t>2015/3/10</a:t>
            </a:fld>
            <a:endParaRPr kumimoji="1" lang="ja-JP" altLang="en-US"/>
          </a:p>
        </p:txBody>
      </p:sp>
      <p:sp>
        <p:nvSpPr>
          <p:cNvPr id="1085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86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400E4-C46D-48FA-AEA0-ED136F70A0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slideLayout" Target="../slideLayouts/slideLayout2.xml" /><Relationship Id="rId3" Type="http://schemas.openxmlformats.org/officeDocument/2006/relationships/slideLayout" Target="../slideLayouts/slideLayout3.xml" /><Relationship Id="rId4" Type="http://schemas.openxmlformats.org/officeDocument/2006/relationships/slideLayout" Target="../slideLayouts/slideLayout4.xml" /><Relationship Id="rId5" Type="http://schemas.openxmlformats.org/officeDocument/2006/relationships/slideLayout" Target="../slideLayouts/slideLayout5.xml" /><Relationship Id="rId6" Type="http://schemas.openxmlformats.org/officeDocument/2006/relationships/slideLayout" Target="../slideLayouts/slideLayout6.xml" /><Relationship Id="rId7" Type="http://schemas.openxmlformats.org/officeDocument/2006/relationships/slideLayout" Target="../slideLayouts/slideLayout7.xml" /><Relationship Id="rId8" Type="http://schemas.openxmlformats.org/officeDocument/2006/relationships/slideLayout" Target="../slideLayouts/slideLayout8.xml" /><Relationship Id="rId9" Type="http://schemas.openxmlformats.org/officeDocument/2006/relationships/slideLayout" Target="../slideLayouts/slideLayout9.xml" /><Relationship Id="rId10" Type="http://schemas.openxmlformats.org/officeDocument/2006/relationships/slideLayout" Target="../slideLayouts/slideLayout10.xml" /><Relationship Id="rId11" Type="http://schemas.openxmlformats.org/officeDocument/2006/relationships/slideLayout" Target="../slideLayouts/slideLayout11.xml" /><Relationship Id="rId12" Type="http://schemas.openxmlformats.org/officeDocument/2006/relationships/theme" Target="../theme/theme1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2519772" y="4677984"/>
            <a:ext cx="4104456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/>
                </a:solidFill>
                <a:latin typeface="+mn-ea"/>
                <a:ea typeface="+mn-ea"/>
              </a:defRPr>
            </a:lvl1pPr>
          </a:lstStyle>
          <a:p>
            <a:endParaRPr lang="ja-JP" altLang="en-US" dirty="0"/>
          </a:p>
        </p:txBody>
      </p:sp>
      <p:sp>
        <p:nvSpPr>
          <p:cNvPr id="1026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313990"/>
            <a:ext cx="8229600" cy="74559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dirty="0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1027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302610"/>
            <a:ext cx="8229600" cy="32110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dirty="0" smtClean="0"/>
              <a:t>マスター テキストの書式設定</a:t>
            </a:r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en-US" altLang="ja-JP" dirty="0" smtClean="0"/>
          </a:p>
          <a:p>
            <a:pPr lvl="5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6 </a:t>
            </a:r>
            <a:r>
              <a:rPr kumimoji="1" lang="ja-JP" altLang="en-US" dirty="0" smtClean="0"/>
              <a:t>レベル</a:t>
            </a:r>
          </a:p>
          <a:p>
            <a:pPr lvl="6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7 </a:t>
            </a:r>
            <a:r>
              <a:rPr kumimoji="1" lang="ja-JP" altLang="en-US" dirty="0" smtClean="0"/>
              <a:t>レベル</a:t>
            </a:r>
          </a:p>
          <a:p>
            <a:pPr lvl="7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8 </a:t>
            </a:r>
            <a:r>
              <a:rPr kumimoji="1" lang="ja-JP" altLang="en-US" dirty="0" smtClean="0"/>
              <a:t>レベル</a:t>
            </a:r>
          </a:p>
          <a:p>
            <a:pPr lvl="8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9 </a:t>
            </a:r>
            <a:r>
              <a:rPr kumimoji="1" lang="ja-JP" altLang="en-US" dirty="0" smtClean="0"/>
              <a:t>レベル</a:t>
            </a:r>
          </a:p>
        </p:txBody>
      </p:sp>
      <p:sp>
        <p:nvSpPr>
          <p:cNvPr id="1028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4677984"/>
            <a:ext cx="1882552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+mn-lt"/>
                <a:ea typeface="+mn-ea"/>
              </a:defRPr>
            </a:lvl1pPr>
          </a:lstStyle>
          <a:p>
            <a:fld id="{3E220A51-F8EA-429A-8E6F-F02BE74E28F7}" type="datetimeFigureOut">
              <a:rPr lang="ja-JP" altLang="en-US" smtClean="0"/>
              <a:pPr/>
              <a:t>2015/3/10</a:t>
            </a:fld>
            <a:endParaRPr lang="ja-JP" altLang="en-US" dirty="0"/>
          </a:p>
        </p:txBody>
      </p:sp>
      <p:sp>
        <p:nvSpPr>
          <p:cNvPr id="1029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768244" y="4677984"/>
            <a:ext cx="1918556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  <a:latin typeface="+mn-lt"/>
                <a:ea typeface="+mn-ea"/>
              </a:defRPr>
            </a:lvl1pPr>
          </a:lstStyle>
          <a:p>
            <a:fld id="{2C9400E4-C46D-48FA-AEA0-ED136F70A0E5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b="0" kern="1200">
          <a:solidFill>
            <a:schemeClr val="tx1"/>
          </a:solidFill>
          <a:latin typeface="+mj-ea"/>
          <a:ea typeface="+mj-ea"/>
          <a:cs typeface="+mj-cs"/>
        </a:defRPr>
      </a:lvl1pPr>
      <a:lvl2pPr eaLnBrk="1" hangingPunct="1">
        <a:defRPr kumimoji="1">
          <a:solidFill>
            <a:schemeClr val="tx2"/>
          </a:solidFill>
        </a:defRPr>
      </a:lvl2pPr>
      <a:lvl3pPr eaLnBrk="1" hangingPunct="1">
        <a:defRPr kumimoji="1">
          <a:solidFill>
            <a:schemeClr val="tx2"/>
          </a:solidFill>
        </a:defRPr>
      </a:lvl3pPr>
      <a:lvl4pPr eaLnBrk="1" hangingPunct="1">
        <a:defRPr kumimoji="1">
          <a:solidFill>
            <a:schemeClr val="tx2"/>
          </a:solidFill>
        </a:defRPr>
      </a:lvl4pPr>
      <a:lvl5pPr eaLnBrk="1" hangingPunct="1">
        <a:defRPr kumimoji="1">
          <a:solidFill>
            <a:schemeClr val="tx2"/>
          </a:solidFill>
        </a:defRPr>
      </a:lvl5pPr>
      <a:lvl6pPr eaLnBrk="1" hangingPunct="1">
        <a:defRPr kumimoji="1">
          <a:solidFill>
            <a:schemeClr val="tx2"/>
          </a:solidFill>
        </a:defRPr>
      </a:lvl6pPr>
      <a:lvl7pPr eaLnBrk="1" hangingPunct="1">
        <a:defRPr kumimoji="1">
          <a:solidFill>
            <a:schemeClr val="tx2"/>
          </a:solidFill>
        </a:defRPr>
      </a:lvl7pPr>
      <a:lvl8pPr eaLnBrk="1" hangingPunct="1">
        <a:defRPr kumimoji="1">
          <a:solidFill>
            <a:schemeClr val="tx2"/>
          </a:solidFill>
        </a:defRPr>
      </a:lvl8pPr>
      <a:lvl9pPr eaLnBrk="1" hangingPunct="1">
        <a:defRPr kumimoji="1">
          <a:solidFill>
            <a:schemeClr val="tx2"/>
          </a:solidFill>
        </a:defRPr>
      </a:lvl9pPr>
    </p:titleStyle>
    <p:bodyStyle>
      <a:lvl1pPr marL="457200" indent="-4572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ea"/>
          <a:ea typeface="+mn-ea"/>
          <a:cs typeface="+mn-cs"/>
        </a:defRPr>
      </a:lvl1pPr>
      <a:lvl2pPr marL="914400" indent="-4572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2573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714500" indent="-342900" algn="l" defTabSz="914400" rtl="0" eaLnBrk="1" latinLnBrk="0" hangingPunct="1">
        <a:spcBef>
          <a:spcPct val="20000"/>
        </a:spcBef>
        <a:buSzPct val="100000"/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171700" marR="0" indent="-342900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Tx/>
        <a:buSzPct val="100000"/>
        <a:buFont typeface="Arial" panose="020B0604020202020204" pitchFamily="34" charset="0"/>
        <a:buChar char="•"/>
        <a:tabLst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717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3028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1600" kern="1200">
          <a:solidFill>
            <a:schemeClr val="tx1"/>
          </a:solidFill>
          <a:latin typeface="+mn-lt"/>
          <a:ea typeface="+mj-ea"/>
          <a:cs typeface="+mn-cs"/>
        </a:defRPr>
      </a:lvl7pPr>
      <a:lvl8pPr marL="34861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1600" kern="1200">
          <a:solidFill>
            <a:schemeClr val="tx1"/>
          </a:solidFill>
          <a:latin typeface="+mn-lt"/>
          <a:ea typeface="+mj-ea"/>
          <a:cs typeface="+mn-cs"/>
        </a:defRPr>
      </a:lvl8pPr>
      <a:lvl9pPr marL="39433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?><Relationships xmlns="http://schemas.openxmlformats.org/package/2006/relationships"><Relationship Id="rId1" Type="http://schemas.openxmlformats.org/officeDocument/2006/relationships/image" Target="../media/image1.png" /><Relationship Id="rId2" Type="http://schemas.openxmlformats.org/officeDocument/2006/relationships/slideLayout" Target="../slideLayouts/slideLayout1.xml" /><Relationship Id="rId3" Type="http://schemas.openxmlformats.org/officeDocument/2006/relationships/notesSlide" Target="../notesSlides/notesSlide1.xml" /></Relationships>
</file>

<file path=ppt/slides/_rels/slide2.xml.rels><?xml version="1.0" encoding="UTF-8"?><Relationships xmlns="http://schemas.openxmlformats.org/package/2006/relationships"><Relationship Id="rId1" Type="http://schemas.openxmlformats.org/officeDocument/2006/relationships/image" Target="../media/image2.png" /><Relationship Id="rId2" Type="http://schemas.openxmlformats.org/officeDocument/2006/relationships/slideLayout" Target="../slideLayouts/slideLayout2.xml" /></Relationships>
</file>

<file path=ppt/slides/_rels/slide3.xml.rels><?xml version="1.0" encoding="UTF-8"?><Relationships xmlns="http://schemas.openxmlformats.org/package/2006/relationships"><Relationship Id="rId1" Type="http://schemas.openxmlformats.org/officeDocument/2006/relationships/chart" Target="../charts/chart1.xml" /><Relationship Id="rId2" Type="http://schemas.openxmlformats.org/officeDocument/2006/relationships/slideLayout" Target="../slideLayouts/slideLayout1.xml" /></Relationships>
</file>

<file path=ppt/slides/_rels/slide4.xml.rels><?xml version="1.0" encoding="UTF-8"?><Relationships xmlns="http://schemas.openxmlformats.org/package/2006/relationships"><Relationship Id="rId1" Type="http://schemas.openxmlformats.org/officeDocument/2006/relationships/chart" Target="../charts/chart2.xml" /><Relationship Id="rId2" Type="http://schemas.openxmlformats.org/officeDocument/2006/relationships/slideLayout" Target="../slideLayouts/slideLayout1.xml" /></Relationships>
</file>

<file path=ppt/slides/_rels/slide5.xml.rels><?xml version="1.0" encoding="UTF-8"?><Relationships xmlns="http://schemas.openxmlformats.org/package/2006/relationships"><Relationship Id="rId1" Type="http://schemas.openxmlformats.org/officeDocument/2006/relationships/chart" Target="../charts/chart3.xml" /><Relationship Id="rId2" Type="http://schemas.openxmlformats.org/officeDocument/2006/relationships/slideLayout" Target="../slideLayouts/slideLayout1.xml" /></Relationships>
</file>

<file path=ppt/slides/_rels/slide6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07" name="図 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42" y="0"/>
            <a:ext cx="9143458" cy="5143500"/>
          </a:xfrm>
          <a:prstGeom prst="rect">
            <a:avLst/>
          </a:prstGeom>
        </p:spPr>
      </p:pic>
      <p:sp>
        <p:nvSpPr>
          <p:cNvPr id="1108" name="テキスト 10"/>
          <p:cNvSpPr txBox="1"/>
          <p:nvPr/>
        </p:nvSpPr>
        <p:spPr>
          <a:xfrm>
            <a:off x="668915" y="1349104"/>
            <a:ext cx="4805795" cy="991910"/>
          </a:xfrm>
          <a:prstGeom prst="rect">
            <a:avLst/>
          </a:prstGeom>
        </p:spPr>
        <p:txBody>
          <a:bodyPr wrap="square" lIns="68580" tIns="34290" rIns="68580" bIns="34290">
            <a:spAutoFit/>
          </a:bodyPr>
          <a:p>
            <a:pPr>
              <a:defRPr lang="ja-JP" altLang="en-US"/>
            </a:pPr>
            <a:r>
              <a:rPr lang="ja-JP" altLang="en-US" sz="3000">
                <a:latin typeface="UD デジタル 教科書体 NK-R"/>
                <a:ea typeface="UD デジタル 教科書体 NK-R"/>
              </a:rPr>
              <a:t>AIデマンド交通</a:t>
            </a:r>
            <a:endParaRPr lang="ja-JP" altLang="en-US" sz="3000">
              <a:latin typeface="UD デジタル 教科書体 NK-R"/>
              <a:ea typeface="UD デジタル 教科書体 NK-R"/>
            </a:endParaRPr>
          </a:p>
          <a:p>
            <a:pPr>
              <a:defRPr lang="ja-JP" altLang="en-US"/>
            </a:pPr>
            <a:r>
              <a:rPr lang="ja-JP" altLang="en-US" sz="3000">
                <a:latin typeface="UD デジタル 教科書体 NK-R"/>
                <a:ea typeface="UD デジタル 教科書体 NK-R"/>
              </a:rPr>
              <a:t>利用者アンケート</a:t>
            </a:r>
            <a:endParaRPr lang="ja-JP" altLang="en-US" sz="3000">
              <a:latin typeface="UD デジタル 教科書体 NK-R"/>
              <a:ea typeface="UD デジタル 教科書体 NK-R"/>
            </a:endParaRPr>
          </a:p>
        </p:txBody>
      </p:sp>
      <p:sp>
        <p:nvSpPr>
          <p:cNvPr id="1109" name="テキスト 45"/>
          <p:cNvSpPr txBox="1"/>
          <p:nvPr/>
        </p:nvSpPr>
        <p:spPr>
          <a:xfrm>
            <a:off x="668630" y="2729796"/>
            <a:ext cx="3328012" cy="530245"/>
          </a:xfrm>
          <a:prstGeom prst="rect">
            <a:avLst/>
          </a:prstGeom>
        </p:spPr>
        <p:txBody>
          <a:bodyPr wrap="square" lIns="68580" tIns="34290" rIns="68580" bIns="34290">
            <a:spAutoFit/>
          </a:bodyPr>
          <a:p>
            <a:pPr>
              <a:defRPr lang="ja-JP" altLang="en-US"/>
            </a:pPr>
            <a:r>
              <a:rPr lang="ja-JP" altLang="en-US" sz="1500">
                <a:latin typeface="UD デジタル 教科書体 NK-R"/>
                <a:ea typeface="UD デジタル 教科書体 NK-R"/>
              </a:rPr>
              <a:t>調査期間：令和８年２月10日から</a:t>
            </a:r>
            <a:endParaRPr lang="ja-JP" altLang="en-US" sz="1500">
              <a:latin typeface="UD デジタル 教科書体 NK-R"/>
              <a:ea typeface="UD デジタル 教科書体 NK-R"/>
            </a:endParaRPr>
          </a:p>
          <a:p>
            <a:pPr>
              <a:defRPr lang="ja-JP" altLang="en-US"/>
            </a:pPr>
            <a:r>
              <a:rPr lang="ja-JP" altLang="en-US" sz="1500">
                <a:latin typeface="UD デジタル 教科書体 NK-R"/>
                <a:ea typeface="UD デジタル 教科書体 NK-R"/>
              </a:rPr>
              <a:t>　</a:t>
            </a:r>
            <a:r>
              <a:rPr lang="ja-JP" altLang="en-US" sz="1500">
                <a:latin typeface="UD デジタル 教科書体 NK-R"/>
                <a:ea typeface="UD デジタル 教科書体 NK-R"/>
              </a:rPr>
              <a:t>　</a:t>
            </a:r>
            <a:r>
              <a:rPr lang="ja-JP" altLang="en-US" sz="1500">
                <a:latin typeface="UD デジタル 教科書体 NK-R"/>
                <a:ea typeface="UD デジタル 教科書体 NK-R"/>
              </a:rPr>
              <a:t>　</a:t>
            </a:r>
            <a:r>
              <a:rPr lang="ja-JP" altLang="en-US" sz="1500">
                <a:latin typeface="UD デジタル 教科書体 NK-R"/>
                <a:ea typeface="UD デジタル 教科書体 NK-R"/>
              </a:rPr>
              <a:t>　</a:t>
            </a:r>
            <a:r>
              <a:rPr lang="ja-JP" altLang="en-US" sz="1500">
                <a:latin typeface="UD デジタル 教科書体 NK-R"/>
                <a:ea typeface="UD デジタル 教科書体 NK-R"/>
              </a:rPr>
              <a:t>　</a:t>
            </a:r>
            <a:r>
              <a:rPr lang="ja-JP" altLang="en-US" sz="1500">
                <a:latin typeface="UD デジタル 教科書体 NK-R"/>
                <a:ea typeface="UD デジタル 教科書体 NK-R"/>
              </a:rPr>
              <a:t>　</a:t>
            </a:r>
            <a:r>
              <a:rPr lang="ja-JP" altLang="en-US" sz="1500">
                <a:latin typeface="UD デジタル 教科書体 NK-R"/>
                <a:ea typeface="UD デジタル 教科書体 NK-R"/>
              </a:rPr>
              <a:t>　</a:t>
            </a:r>
            <a:r>
              <a:rPr lang="ja-JP" altLang="en-US" sz="1500">
                <a:latin typeface="UD デジタル 教科書体 NK-R"/>
                <a:ea typeface="UD デジタル 教科書体 NK-R"/>
              </a:rPr>
              <a:t>　</a:t>
            </a:r>
            <a:r>
              <a:rPr lang="ja-JP" altLang="en-US" sz="1500">
                <a:latin typeface="UD デジタル 教科書体 NK-R"/>
                <a:ea typeface="UD デジタル 教科書体 NK-R"/>
              </a:rPr>
              <a:t>　　　　　　　　</a:t>
            </a:r>
            <a:r>
              <a:rPr lang="ja-JP" altLang="en-US" sz="1500">
                <a:latin typeface="UD デジタル 教科書体 NK-R"/>
                <a:ea typeface="UD デジタル 教科書体 NK-R"/>
              </a:rPr>
              <a:t>２</a:t>
            </a:r>
            <a:r>
              <a:rPr lang="ja-JP" altLang="en-US" sz="1500">
                <a:latin typeface="UD デジタル 教科書体 NK-R"/>
                <a:ea typeface="UD デジタル 教科書体 NK-R"/>
              </a:rPr>
              <a:t>月</a:t>
            </a:r>
            <a:r>
              <a:rPr lang="ja-JP" altLang="en-US" sz="1500">
                <a:latin typeface="UD デジタル 教科書体 NK-R"/>
                <a:ea typeface="UD デジタル 教科書体 NK-R"/>
              </a:rPr>
              <a:t>19日まで</a:t>
            </a:r>
            <a:endParaRPr lang="ja-JP" altLang="en-US" sz="1500">
              <a:latin typeface="UD デジタル 教科書体 NK-R"/>
              <a:ea typeface="UD デジタル 教科書体 NK-R"/>
            </a:endParaRPr>
          </a:p>
        </p:txBody>
      </p:sp>
      <p:sp>
        <p:nvSpPr>
          <p:cNvPr id="1110" name="テキスト 16"/>
          <p:cNvSpPr txBox="1"/>
          <p:nvPr/>
        </p:nvSpPr>
        <p:spPr>
          <a:xfrm>
            <a:off x="668915" y="3352338"/>
            <a:ext cx="3528026" cy="253246"/>
          </a:xfrm>
          <a:prstGeom prst="rect">
            <a:avLst/>
          </a:prstGeom>
        </p:spPr>
        <p:txBody>
          <a:bodyPr wrap="square" lIns="68580" tIns="34290" rIns="68580" bIns="34290">
            <a:spAutoFit/>
          </a:bodyPr>
          <a:p>
            <a:pPr>
              <a:defRPr lang="ja-JP" altLang="en-US"/>
            </a:pPr>
            <a:r>
              <a:rPr lang="ja-JP" altLang="en-US" sz="1200">
                <a:latin typeface="UD デジタル 教科書体 NK-R"/>
                <a:ea typeface="UD デジタル 教科書体 NK-R"/>
              </a:rPr>
              <a:t>AIデマンド交通導入日：令和７年２月３日</a:t>
            </a:r>
            <a:endParaRPr lang="ja-JP" altLang="en-US" sz="1500">
              <a:latin typeface="UD デジタル 教科書体 NK-R"/>
              <a:ea typeface="UD デジタル 教科書体 NK-R"/>
            </a:endParaRPr>
          </a:p>
        </p:txBody>
      </p:sp>
    </p:spTree>
    <p:extLst>
      <p:ext uri="{BB962C8B-B14F-4D97-AF65-F5344CB8AC3E}">
        <p14:creationId xmlns:p14="http://schemas.microsoft.com/office/powerpoint/2010/main" val="7011533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0" name=""/>
        <p:cNvGrpSpPr/>
        <p:nvPr/>
      </p:nvGrpSpPr>
      <p:grpSpPr/>
      <p:sp>
        <p:nvSpPr>
          <p:cNvPr id="1116" name="図形 41"/>
          <p:cNvSpPr/>
          <p:nvPr/>
        </p:nvSpPr>
        <p:spPr>
          <a:xfrm>
            <a:off x="1476000" y="123750"/>
            <a:ext cx="6192000" cy="864000"/>
          </a:xfrm>
          <a:prstGeom prst="roundRect">
            <a:avLst/>
          </a:prstGeom>
          <a:solidFill>
            <a:srgbClr val="E78B8B"/>
          </a:solidFill>
          <a:ln w="12700" cap="flat" cmpd="sng" algn="ctr">
            <a:solidFill>
              <a:srgbClr val="E78B8B"/>
            </a:solidFill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>
              <a:defRPr lang="ja-JP" altLang="en-US"/>
            </a:pPr>
            <a:endParaRPr lang="ja-JP" altLang="en-US"/>
          </a:p>
        </p:txBody>
      </p:sp>
      <p:sp>
        <p:nvSpPr>
          <p:cNvPr id="1117" name="四角形 42"/>
          <p:cNvSpPr/>
          <p:nvPr/>
        </p:nvSpPr>
        <p:spPr>
          <a:xfrm>
            <a:off x="609328" y="291281"/>
            <a:ext cx="8229600" cy="1008112"/>
          </a:xfrm>
          <a:prstGeom prst="rect">
            <a:avLst/>
          </a:prstGeom>
        </p:spPr>
        <p:txBody>
          <a:bodyPr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b="0" kern="1200">
                <a:solidFill>
                  <a:schemeClr val="tx1"/>
                </a:solidFill>
                <a:latin typeface="+mj-ea"/>
                <a:ea typeface="+mj-ea"/>
                <a:cs typeface="+mj-cs"/>
              </a:defRPr>
            </a:lvl1pPr>
            <a:lvl2pPr eaLnBrk="1" hangingPunct="1">
              <a:defRPr kumimoji="1">
                <a:solidFill>
                  <a:schemeClr val="tx2"/>
                </a:solidFill>
              </a:defRPr>
            </a:lvl2pPr>
            <a:lvl3pPr eaLnBrk="1" hangingPunct="1">
              <a:defRPr kumimoji="1">
                <a:solidFill>
                  <a:schemeClr val="tx2"/>
                </a:solidFill>
              </a:defRPr>
            </a:lvl3pPr>
            <a:lvl4pPr eaLnBrk="1" hangingPunct="1">
              <a:defRPr kumimoji="1">
                <a:solidFill>
                  <a:schemeClr val="tx2"/>
                </a:solidFill>
              </a:defRPr>
            </a:lvl4pPr>
            <a:lvl5pPr eaLnBrk="1" hangingPunct="1">
              <a:defRPr kumimoji="1">
                <a:solidFill>
                  <a:schemeClr val="tx2"/>
                </a:solidFill>
              </a:defRPr>
            </a:lvl5pPr>
            <a:lvl6pPr eaLnBrk="1" hangingPunct="1">
              <a:defRPr kumimoji="1">
                <a:solidFill>
                  <a:schemeClr val="tx2"/>
                </a:solidFill>
              </a:defRPr>
            </a:lvl6pPr>
            <a:lvl7pPr eaLnBrk="1" hangingPunct="1">
              <a:defRPr kumimoji="1">
                <a:solidFill>
                  <a:schemeClr val="tx2"/>
                </a:solidFill>
              </a:defRPr>
            </a:lvl7pPr>
            <a:lvl8pPr eaLnBrk="1" hangingPunct="1">
              <a:defRPr kumimoji="1">
                <a:solidFill>
                  <a:schemeClr val="tx2"/>
                </a:solidFill>
              </a:defRPr>
            </a:lvl8pPr>
            <a:lvl9pPr eaLnBrk="1" hangingPunct="1">
              <a:defRPr kumimoji="1">
                <a:solidFill>
                  <a:schemeClr val="tx2"/>
                </a:solidFill>
              </a:defRPr>
            </a:lvl9pPr>
          </a:lstStyle>
          <a:p>
            <a:r>
              <a:rPr kumimoji="1" lang="ja-JP" altLang="en-US" sz="3200" b="1"/>
              <a:t>AIデマンド交通の導入</a:t>
            </a:r>
            <a:endParaRPr kumimoji="1" lang="ja-JP" altLang="en-US" b="1"/>
          </a:p>
        </p:txBody>
      </p:sp>
      <p:grpSp>
        <p:nvGrpSpPr>
          <p:cNvPr id="1118" name="グループ 61"/>
          <p:cNvGrpSpPr/>
          <p:nvPr/>
        </p:nvGrpSpPr>
        <p:grpSpPr>
          <a:xfrm>
            <a:off x="108000" y="987750"/>
            <a:ext cx="3190875" cy="3552825"/>
            <a:chOff x="108000" y="1394925"/>
            <a:chExt cx="3190875" cy="3552825"/>
          </a:xfrm>
        </p:grpSpPr>
        <p:pic>
          <p:nvPicPr>
            <p:cNvPr id="1119" name="図 37"/>
            <p:cNvPicPr>
              <a:picLocks noChangeAspect="1"/>
            </p:cNvPicPr>
            <p:nvPr/>
          </p:nvPicPr>
          <p:blipFill>
            <a:blip r:embed="rId1"/>
            <a:stretch>
              <a:fillRect/>
            </a:stretch>
          </p:blipFill>
          <p:spPr>
            <a:xfrm>
              <a:off x="108000" y="1394925"/>
              <a:ext cx="3190875" cy="3552825"/>
            </a:xfrm>
            <a:prstGeom prst="rect">
              <a:avLst/>
            </a:prstGeom>
          </p:spPr>
        </p:pic>
        <p:sp>
          <p:nvSpPr>
            <p:cNvPr id="1120" name="楕円 45"/>
            <p:cNvSpPr/>
            <p:nvPr/>
          </p:nvSpPr>
          <p:spPr>
            <a:xfrm>
              <a:off x="1329789" y="4014107"/>
              <a:ext cx="72000" cy="72000"/>
            </a:xfrm>
            <a:prstGeom prst="ellipse">
              <a:avLst/>
            </a:prstGeom>
            <a:solidFill>
              <a:srgbClr val="FF0000"/>
            </a:solidFill>
            <a:ln w="12700" cap="flat" cmpd="sng" algn="ctr">
              <a:solidFill>
                <a:srgbClr val="FF0000"/>
              </a:solidFill>
              <a:prstDash val="solid"/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p>
              <a:pPr algn="ctr">
                <a:defRPr lang="ja-JP" altLang="en-US"/>
              </a:pPr>
              <a:endParaRPr lang="ja-JP" altLang="en-US"/>
            </a:p>
          </p:txBody>
        </p:sp>
        <p:sp>
          <p:nvSpPr>
            <p:cNvPr id="1121" name="楕円 47"/>
            <p:cNvSpPr/>
            <p:nvPr/>
          </p:nvSpPr>
          <p:spPr>
            <a:xfrm>
              <a:off x="1548000" y="4011750"/>
              <a:ext cx="72000" cy="72000"/>
            </a:xfrm>
            <a:prstGeom prst="ellipse">
              <a:avLst/>
            </a:prstGeom>
            <a:solidFill>
              <a:srgbClr val="FF0000"/>
            </a:solidFill>
            <a:ln w="12700" cap="flat" cmpd="sng" algn="ctr">
              <a:solidFill>
                <a:srgbClr val="FF0000"/>
              </a:solidFill>
              <a:prstDash val="solid"/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p>
              <a:pPr algn="ctr">
                <a:defRPr lang="ja-JP" altLang="en-US"/>
              </a:pPr>
              <a:endParaRPr lang="ja-JP" altLang="en-US"/>
            </a:p>
          </p:txBody>
        </p:sp>
        <p:sp>
          <p:nvSpPr>
            <p:cNvPr id="1122" name="楕円 48"/>
            <p:cNvSpPr/>
            <p:nvPr/>
          </p:nvSpPr>
          <p:spPr>
            <a:xfrm>
              <a:off x="1692000" y="3795750"/>
              <a:ext cx="72000" cy="72000"/>
            </a:xfrm>
            <a:prstGeom prst="ellipse">
              <a:avLst/>
            </a:prstGeom>
            <a:solidFill>
              <a:srgbClr val="FF0000"/>
            </a:solidFill>
            <a:ln w="12700" cap="flat" cmpd="sng" algn="ctr">
              <a:solidFill>
                <a:srgbClr val="FF0000"/>
              </a:solidFill>
              <a:prstDash val="solid"/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p>
              <a:pPr algn="ctr">
                <a:defRPr lang="ja-JP" altLang="en-US"/>
              </a:pPr>
              <a:endParaRPr lang="ja-JP" altLang="en-US"/>
            </a:p>
          </p:txBody>
        </p:sp>
        <p:sp>
          <p:nvSpPr>
            <p:cNvPr id="1123" name="図形 49"/>
            <p:cNvSpPr/>
            <p:nvPr/>
          </p:nvSpPr>
          <p:spPr>
            <a:xfrm>
              <a:off x="1980000" y="2823750"/>
              <a:ext cx="504000" cy="1224000"/>
            </a:xfrm>
            <a:prstGeom prst="curvedLeftArrow">
              <a:avLst/>
            </a:prstGeom>
            <a:solidFill>
              <a:srgbClr val="FF0000"/>
            </a:solidFill>
            <a:ln w="12700" cap="flat" cmpd="sng" algn="ctr">
              <a:solidFill>
                <a:srgbClr val="FF0000"/>
              </a:solidFill>
              <a:prstDash val="solid"/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p>
              <a:pPr algn="ctr">
                <a:defRPr lang="ja-JP" altLang="en-US"/>
              </a:pPr>
              <a:endParaRPr lang="ja-JP" altLang="en-US"/>
            </a:p>
          </p:txBody>
        </p:sp>
        <p:sp>
          <p:nvSpPr>
            <p:cNvPr id="1124" name="テキスト 51"/>
            <p:cNvSpPr txBox="1"/>
            <p:nvPr/>
          </p:nvSpPr>
          <p:spPr>
            <a:xfrm>
              <a:off x="1584000" y="3963443"/>
              <a:ext cx="717850" cy="245328"/>
            </a:xfrm>
            <a:prstGeom prst="rect">
              <a:avLst/>
            </a:prstGeom>
          </p:spPr>
          <p:txBody>
            <a:bodyPr wrap="square">
              <a:spAutoFit/>
            </a:bodyPr>
            <a:p>
              <a:pPr>
                <a:defRPr lang="ja-JP" altLang="en-US"/>
              </a:pPr>
              <a:r>
                <a:rPr lang="ja-JP" altLang="en-US" sz="1000" b="1"/>
                <a:t>黒須病院</a:t>
              </a:r>
              <a:endParaRPr lang="ja-JP" altLang="en-US" b="1"/>
            </a:p>
          </p:txBody>
        </p:sp>
        <p:sp>
          <p:nvSpPr>
            <p:cNvPr id="1125" name="テキスト 52"/>
            <p:cNvSpPr txBox="1"/>
            <p:nvPr/>
          </p:nvSpPr>
          <p:spPr>
            <a:xfrm>
              <a:off x="969313" y="4050107"/>
              <a:ext cx="614687" cy="245328"/>
            </a:xfrm>
            <a:prstGeom prst="rect">
              <a:avLst/>
            </a:prstGeom>
          </p:spPr>
          <p:txBody>
            <a:bodyPr wrap="square">
              <a:spAutoFit/>
            </a:bodyPr>
            <a:p>
              <a:pPr>
                <a:defRPr lang="ja-JP" altLang="en-US"/>
              </a:pPr>
              <a:r>
                <a:rPr lang="ja-JP" altLang="en-US" sz="1000" b="1"/>
                <a:t>氏家駅</a:t>
              </a:r>
              <a:endParaRPr lang="ja-JP" altLang="en-US" b="1"/>
            </a:p>
          </p:txBody>
        </p:sp>
        <p:sp>
          <p:nvSpPr>
            <p:cNvPr id="1126" name="テキスト 53"/>
            <p:cNvSpPr txBox="1"/>
            <p:nvPr/>
          </p:nvSpPr>
          <p:spPr>
            <a:xfrm>
              <a:off x="1620000" y="3601811"/>
              <a:ext cx="1224000" cy="229939"/>
            </a:xfrm>
            <a:prstGeom prst="rect">
              <a:avLst/>
            </a:prstGeom>
          </p:spPr>
          <p:txBody>
            <a:bodyPr>
              <a:spAutoFit/>
            </a:bodyPr>
            <a:p>
              <a:pPr>
                <a:defRPr lang="ja-JP" altLang="en-US"/>
              </a:pPr>
              <a:r>
                <a:rPr lang="ja-JP" altLang="en-US" sz="900" b="1"/>
                <a:t>イオンタウンさくら</a:t>
              </a:r>
              <a:endParaRPr lang="ja-JP" altLang="en-US" b="1"/>
            </a:p>
          </p:txBody>
        </p:sp>
      </p:grpSp>
      <p:sp>
        <p:nvSpPr>
          <p:cNvPr id="1127" name="テキスト 54"/>
          <p:cNvSpPr txBox="1"/>
          <p:nvPr/>
        </p:nvSpPr>
        <p:spPr>
          <a:xfrm>
            <a:off x="3420341" y="1131750"/>
            <a:ext cx="5618463" cy="922437"/>
          </a:xfrm>
          <a:prstGeom prst="rect">
            <a:avLst/>
          </a:prstGeom>
        </p:spPr>
        <p:txBody>
          <a:bodyPr wrap="square">
            <a:spAutoFit/>
          </a:bodyPr>
          <a:p>
            <a:pPr>
              <a:defRPr lang="ja-JP" altLang="en-US"/>
            </a:pPr>
            <a:r>
              <a:rPr lang="ja-JP" altLang="en-US"/>
              <a:t>本市では、令和７年２月３日よりAIデマンド交通を導入しました。</a:t>
            </a:r>
            <a:endParaRPr lang="ja-JP" altLang="en-US"/>
          </a:p>
          <a:p>
            <a:pPr>
              <a:defRPr lang="ja-JP" altLang="en-US"/>
            </a:pPr>
            <a:r>
              <a:rPr lang="ja-JP" altLang="en-US"/>
              <a:t>主な変更点は下記のとおりです。</a:t>
            </a:r>
            <a:endParaRPr lang="ja-JP" altLang="en-US"/>
          </a:p>
        </p:txBody>
      </p:sp>
      <p:grpSp>
        <p:nvGrpSpPr>
          <p:cNvPr id="1128" name="グループ 63"/>
          <p:cNvGrpSpPr/>
          <p:nvPr/>
        </p:nvGrpSpPr>
        <p:grpSpPr>
          <a:xfrm>
            <a:off x="1332000" y="4645086"/>
            <a:ext cx="1800000" cy="260717"/>
            <a:chOff x="1620000" y="4645086"/>
            <a:chExt cx="3094594" cy="260717"/>
          </a:xfrm>
        </p:grpSpPr>
        <p:sp>
          <p:nvSpPr>
            <p:cNvPr id="1129" name="楕円 55"/>
            <p:cNvSpPr/>
            <p:nvPr/>
          </p:nvSpPr>
          <p:spPr>
            <a:xfrm>
              <a:off x="1620000" y="4731750"/>
              <a:ext cx="72000" cy="72000"/>
            </a:xfrm>
            <a:prstGeom prst="ellipse">
              <a:avLst/>
            </a:prstGeom>
            <a:solidFill>
              <a:srgbClr val="FF0000"/>
            </a:solidFill>
            <a:ln w="12700" cap="flat" cmpd="sng" algn="ctr">
              <a:solidFill>
                <a:srgbClr val="FF0000"/>
              </a:solidFill>
              <a:prstDash val="solid"/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p>
              <a:pPr algn="ctr">
                <a:defRPr lang="ja-JP" altLang="en-US"/>
              </a:pPr>
              <a:endParaRPr lang="ja-JP" altLang="en-US"/>
            </a:p>
          </p:txBody>
        </p:sp>
        <p:sp>
          <p:nvSpPr>
            <p:cNvPr id="1130" name="テキスト 56"/>
            <p:cNvSpPr txBox="1"/>
            <p:nvPr/>
          </p:nvSpPr>
          <p:spPr>
            <a:xfrm>
              <a:off x="1660854" y="4645086"/>
              <a:ext cx="3053740" cy="260717"/>
            </a:xfrm>
            <a:prstGeom prst="rect">
              <a:avLst/>
            </a:prstGeom>
          </p:spPr>
          <p:txBody>
            <a:bodyPr wrap="square">
              <a:spAutoFit/>
            </a:bodyPr>
            <a:p>
              <a:pPr>
                <a:defRPr lang="ja-JP" altLang="en-US"/>
              </a:pPr>
              <a:r>
                <a:rPr lang="ja-JP" altLang="en-US" sz="1100" b="1"/>
                <a:t>…氏家地区指定乗降所</a:t>
              </a:r>
              <a:endParaRPr lang="ja-JP" altLang="en-US" b="1"/>
            </a:p>
          </p:txBody>
        </p:sp>
      </p:grpSp>
      <p:sp>
        <p:nvSpPr>
          <p:cNvPr id="1131" name="テキスト 57"/>
          <p:cNvSpPr txBox="1"/>
          <p:nvPr/>
        </p:nvSpPr>
        <p:spPr>
          <a:xfrm>
            <a:off x="3499496" y="2325345"/>
            <a:ext cx="5258494" cy="1384102"/>
          </a:xfrm>
          <a:prstGeom prst="rect">
            <a:avLst/>
          </a:prstGeom>
        </p:spPr>
        <p:txBody>
          <a:bodyPr wrap="square">
            <a:spAutoFit/>
          </a:bodyPr>
          <a:p>
            <a:pPr>
              <a:defRPr lang="ja-JP" altLang="en-US"/>
            </a:pPr>
            <a:r>
              <a:rPr lang="ja-JP" altLang="en-US" sz="1400"/>
              <a:t>・喜連川地区から氏家地区指定乗降所まで運行</a:t>
            </a:r>
            <a:endParaRPr lang="ja-JP" altLang="en-US" sz="1400"/>
          </a:p>
          <a:p>
            <a:pPr>
              <a:defRPr lang="ja-JP" altLang="en-US"/>
            </a:pPr>
            <a:r>
              <a:rPr lang="ja-JP" altLang="en-US" sz="1400"/>
              <a:t>・１日６便の決められた時間の運行から、予約がある時間のみ運行</a:t>
            </a:r>
            <a:endParaRPr lang="ja-JP" altLang="en-US" sz="1400"/>
          </a:p>
          <a:p>
            <a:pPr>
              <a:defRPr lang="ja-JP" altLang="en-US"/>
            </a:pPr>
            <a:r>
              <a:rPr lang="ja-JP" altLang="en-US" sz="1400"/>
              <a:t>・デマンド交通専用コールセンターの開設</a:t>
            </a:r>
            <a:endParaRPr lang="ja-JP" altLang="en-US" sz="1400"/>
          </a:p>
          <a:p>
            <a:pPr>
              <a:defRPr lang="ja-JP" altLang="en-US"/>
            </a:pPr>
            <a:r>
              <a:rPr lang="ja-JP" altLang="en-US" sz="1400"/>
              <a:t>・予約や利用者情報をシステムで記録</a:t>
            </a:r>
            <a:endParaRPr lang="ja-JP" altLang="en-US" sz="1400"/>
          </a:p>
          <a:p>
            <a:pPr>
              <a:defRPr lang="ja-JP" altLang="en-US"/>
            </a:pPr>
            <a:r>
              <a:rPr lang="ja-JP" altLang="en-US" sz="1400"/>
              <a:t>・WEB予約、LINE予約の追加</a:t>
            </a:r>
            <a:endParaRPr lang="ja-JP" altLang="en-US"/>
          </a:p>
        </p:txBody>
      </p:sp>
      <p:sp>
        <p:nvSpPr>
          <p:cNvPr id="1132" name="図形 59"/>
          <p:cNvSpPr/>
          <p:nvPr/>
        </p:nvSpPr>
        <p:spPr>
          <a:xfrm>
            <a:off x="3418557" y="2093973"/>
            <a:ext cx="5420371" cy="1846846"/>
          </a:xfrm>
          <a:prstGeom prst="roundRect">
            <a:avLst/>
          </a:prstGeom>
          <a:noFill/>
          <a:ln w="38100" cap="flat" cmpd="sng" algn="ctr">
            <a:solidFill>
              <a:srgbClr val="E78B8B"/>
            </a:solidFill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>
              <a:defRPr lang="ja-JP" altLang="en-US"/>
            </a:pPr>
            <a:endParaRPr lang="ja-JP" altLang="en-US"/>
          </a:p>
        </p:txBody>
      </p:sp>
      <p:sp>
        <p:nvSpPr>
          <p:cNvPr id="1133" name="テキスト 60"/>
          <p:cNvSpPr txBox="1"/>
          <p:nvPr/>
        </p:nvSpPr>
        <p:spPr>
          <a:xfrm>
            <a:off x="3418557" y="4079356"/>
            <a:ext cx="5618463" cy="922437"/>
          </a:xfrm>
          <a:prstGeom prst="rect">
            <a:avLst/>
          </a:prstGeom>
        </p:spPr>
        <p:txBody>
          <a:bodyPr wrap="square">
            <a:spAutoFit/>
          </a:bodyPr>
          <a:p>
            <a:pPr>
              <a:defRPr lang="ja-JP" altLang="en-US"/>
            </a:pPr>
            <a:r>
              <a:rPr lang="ja-JP" altLang="en-US"/>
              <a:t>導入から１年経ったことを受け、利用者向けにアンケートを実施しました。</a:t>
            </a:r>
            <a:endParaRPr lang="ja-JP" altLang="en-US"/>
          </a:p>
          <a:p>
            <a:pPr>
              <a:defRPr lang="ja-JP" altLang="en-US"/>
            </a:pPr>
            <a:r>
              <a:rPr lang="ja-JP" altLang="en-US"/>
              <a:t>結果は次のページになります。</a:t>
            </a:r>
            <a:endParaRPr lang="ja-JP" alt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5" name="図形 33"/>
          <p:cNvSpPr/>
          <p:nvPr/>
        </p:nvSpPr>
        <p:spPr>
          <a:xfrm>
            <a:off x="1406672" y="264934"/>
            <a:ext cx="6192000" cy="864000"/>
          </a:xfrm>
          <a:prstGeom prst="roundRect">
            <a:avLst/>
          </a:prstGeom>
          <a:solidFill>
            <a:srgbClr val="E78B8B"/>
          </a:solidFill>
          <a:ln w="12700" cap="flat" cmpd="sng" algn="ctr">
            <a:solidFill>
              <a:srgbClr val="E78B8B"/>
            </a:solidFill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>
              <a:defRPr lang="ja-JP" altLang="en-US"/>
            </a:pPr>
            <a:endParaRPr lang="ja-JP" altLang="en-US"/>
          </a:p>
        </p:txBody>
      </p:sp>
      <p:sp>
        <p:nvSpPr>
          <p:cNvPr id="1136" name="四角形 37"/>
          <p:cNvSpPr>
            <a:spLocks noGrp="1"/>
          </p:cNvSpPr>
          <p:nvPr>
            <p:ph type="ctrTitle"/>
          </p:nvPr>
        </p:nvSpPr>
        <p:spPr>
          <a:xfrm>
            <a:off x="396000" y="231490"/>
            <a:ext cx="8229600" cy="1008112"/>
          </a:xfrm>
          <a:prstGeom prst="rect">
            <a:avLst/>
          </a:prstGeom>
        </p:spPr>
        <p:txBody>
          <a:bodyPr>
            <a:normAutofit/>
          </a:bodyPr>
          <a:p>
            <a:r>
              <a:rPr kumimoji="1" lang="ja-JP" altLang="en-US" sz="3200" b="1"/>
              <a:t>AIデマンド交通アンケート結果</a:t>
            </a:r>
            <a:endParaRPr kumimoji="1" lang="ja-JP" altLang="en-US" b="1"/>
          </a:p>
        </p:txBody>
      </p:sp>
      <p:graphicFrame>
        <p:nvGraphicFramePr>
          <p:cNvPr id="1137" name="四角形 24"/>
          <p:cNvGraphicFramePr>
            <a:graphicFrameLocks noGrp="1"/>
          </p:cNvGraphicFramePr>
          <p:nvPr/>
        </p:nvGraphicFramePr>
        <p:xfrm>
          <a:off x="4068626" y="2969202"/>
          <a:ext cx="4294300" cy="1625940"/>
        </p:xfrm>
        <a:graphic>
          <a:graphicData uri="http://schemas.openxmlformats.org/drawingml/2006/table">
            <a:tbl>
              <a:tblPr/>
              <a:tblGrid>
                <a:gridCol w="4294300"/>
              </a:tblGrid>
              <a:tr h="238125">
                <a:tc>
                  <a:txBody>
                    <a:bodyPr/>
                    <a:lstStyle/>
                    <a:p>
                      <a:pPr algn="l"/>
                      <a:r>
                        <a:rPr lang="ja-JP" altLang="en-US" sz="1100">
                          <a:solidFill>
                            <a:srgbClr val="000000"/>
                          </a:solidFill>
                          <a:latin typeface="游ゴシック"/>
                        </a:rPr>
                        <a:t>・</a:t>
                      </a:r>
                      <a:r>
                        <a:rPr lang="ja-JP" altLang="en-US" sz="1100">
                          <a:solidFill>
                            <a:srgbClr val="000000"/>
                          </a:solidFill>
                          <a:latin typeface="游ゴシック"/>
                        </a:rPr>
                        <a:t>待ち時間</a:t>
                      </a:r>
                      <a:r>
                        <a:rPr lang="ja-JP" altLang="en-US" sz="1100">
                          <a:solidFill>
                            <a:srgbClr val="000000"/>
                          </a:solidFill>
                          <a:latin typeface="游ゴシック"/>
                        </a:rPr>
                        <a:t>が</a:t>
                      </a:r>
                      <a:r>
                        <a:rPr lang="ja-JP" altLang="en-US" sz="1100">
                          <a:solidFill>
                            <a:srgbClr val="000000"/>
                          </a:solidFill>
                          <a:latin typeface="游ゴシック"/>
                        </a:rPr>
                        <a:t>少なくなった</a:t>
                      </a:r>
                      <a:r>
                        <a:rPr lang="ja-JP" altLang="en-US" sz="1100">
                          <a:solidFill>
                            <a:srgbClr val="000000"/>
                          </a:solidFill>
                          <a:latin typeface="游ゴシック"/>
                        </a:rPr>
                        <a:t>。</a:t>
                      </a:r>
                      <a:endParaRPr kumimoji="1" lang="ja-JP" altLang="en-US" dirty="0"/>
                    </a:p>
                    <a:p>
                      <a:pPr algn="l"/>
                      <a:r>
                        <a:rPr lang="ja-JP" altLang="en-US" sz="1100">
                          <a:solidFill>
                            <a:srgbClr val="000000"/>
                          </a:solidFill>
                          <a:latin typeface="游ゴシック"/>
                        </a:rPr>
                        <a:t>・台数を増やしてほしい。</a:t>
                      </a:r>
                      <a:endParaRPr lang="ja-JP" altLang="en-US" sz="1100">
                        <a:solidFill>
                          <a:srgbClr val="000000"/>
                        </a:solidFill>
                        <a:latin typeface="游ゴシック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8125">
                <a:tc>
                  <a:txBody>
                    <a:bodyPr/>
                    <a:lstStyle/>
                    <a:p>
                      <a:pPr algn="l"/>
                      <a:r>
                        <a:rPr lang="ja-JP" altLang="en-US" sz="1100">
                          <a:solidFill>
                            <a:srgbClr val="000000"/>
                          </a:solidFill>
                          <a:latin typeface="游ゴシック"/>
                        </a:rPr>
                        <a:t>・午前中の予約が取りにくく、すぐ埋まってしまう。</a:t>
                      </a:r>
                      <a:endParaRPr kumimoji="1" lang="ja-JP" altLang="en-US" dirty="0"/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8125">
                <a:tc>
                  <a:txBody>
                    <a:bodyPr/>
                    <a:lstStyle/>
                    <a:p>
                      <a:pPr algn="l"/>
                      <a:r>
                        <a:rPr lang="ja-JP" altLang="en-US" sz="1100">
                          <a:solidFill>
                            <a:srgbClr val="000000"/>
                          </a:solidFill>
                          <a:latin typeface="游ゴシック"/>
                        </a:rPr>
                        <a:t>・土日も運行してほしい。</a:t>
                      </a:r>
                      <a:endParaRPr kumimoji="1" lang="ja-JP" altLang="en-US" dirty="0"/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8125">
                <a:tc>
                  <a:txBody>
                    <a:bodyPr/>
                    <a:lstStyle/>
                    <a:p>
                      <a:pPr algn="l"/>
                      <a:r>
                        <a:rPr lang="ja-JP" altLang="en-US" sz="1100">
                          <a:solidFill>
                            <a:srgbClr val="000000"/>
                          </a:solidFill>
                          <a:latin typeface="游ゴシック"/>
                        </a:rPr>
                        <a:t>・氏家地区の行ける範囲も増えてほしい。</a:t>
                      </a:r>
                      <a:endParaRPr kumimoji="1" lang="ja-JP" altLang="en-US" dirty="0"/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8125">
                <a:tc>
                  <a:txBody>
                    <a:bodyPr/>
                    <a:lstStyle/>
                    <a:p>
                      <a:pPr algn="l"/>
                      <a:r>
                        <a:rPr lang="ja-JP" altLang="en-US" sz="1100">
                          <a:solidFill>
                            <a:srgbClr val="000000"/>
                          </a:solidFill>
                          <a:latin typeface="游ゴシック"/>
                        </a:rPr>
                        <a:t>・12時～13時も運行してほしい。</a:t>
                      </a:r>
                      <a:endParaRPr kumimoji="1" lang="ja-JP" altLang="en-US" dirty="0"/>
                    </a:p>
                    <a:p>
                      <a:pPr algn="l"/>
                      <a:endParaRPr lang="ja-JP" altLang="en-US" sz="1100">
                        <a:solidFill>
                          <a:srgbClr val="000000"/>
                        </a:solidFill>
                        <a:latin typeface="游ゴシック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8125">
                <a:tc>
                  <a:txBody>
                    <a:bodyPr/>
                    <a:lstStyle/>
                    <a:p>
                      <a:pPr algn="l"/>
                      <a:endParaRPr lang="ja-JP" altLang="en-US" sz="1100">
                        <a:solidFill>
                          <a:srgbClr val="000000"/>
                        </a:solidFill>
                        <a:latin typeface="游ゴシック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1138" name="図形 32"/>
          <p:cNvSpPr/>
          <p:nvPr/>
        </p:nvSpPr>
        <p:spPr>
          <a:xfrm>
            <a:off x="3852000" y="2577151"/>
            <a:ext cx="4460900" cy="1941965"/>
          </a:xfrm>
          <a:prstGeom prst="roundRect">
            <a:avLst/>
          </a:prstGeom>
          <a:noFill/>
          <a:ln w="38100" cap="flat" cmpd="sng" algn="ctr">
            <a:solidFill>
              <a:srgbClr val="E78B8B"/>
            </a:solidFill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>
              <a:defRPr lang="ja-JP" altLang="en-US"/>
            </a:pPr>
            <a:endParaRPr lang="ja-JP" altLang="en-US"/>
          </a:p>
        </p:txBody>
      </p:sp>
      <p:sp>
        <p:nvSpPr>
          <p:cNvPr id="1139" name="四角形 31"/>
          <p:cNvSpPr/>
          <p:nvPr/>
        </p:nvSpPr>
        <p:spPr>
          <a:xfrm>
            <a:off x="4068626" y="2362950"/>
            <a:ext cx="1653940" cy="428400"/>
          </a:xfrm>
          <a:prstGeom prst="rect">
            <a:avLst/>
          </a:prstGeom>
          <a:solidFill>
            <a:srgbClr val="E78B8B"/>
          </a:solidFill>
          <a:ln w="12700" cap="flat" cmpd="sng" algn="ctr">
            <a:solidFill>
              <a:srgbClr val="E78B8B"/>
            </a:solidFill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>
              <a:defRPr lang="ja-JP" altLang="en-US"/>
            </a:pPr>
            <a:r>
              <a:rPr lang="ja-JP" altLang="en-US"/>
              <a:t>主な自由意見</a:t>
            </a:r>
            <a:endParaRPr lang="ja-JP" altLang="en-US"/>
          </a:p>
        </p:txBody>
      </p:sp>
      <p:sp>
        <p:nvSpPr>
          <p:cNvPr id="1140" name="四角形 34"/>
          <p:cNvSpPr/>
          <p:nvPr/>
        </p:nvSpPr>
        <p:spPr>
          <a:xfrm>
            <a:off x="108000" y="1419750"/>
            <a:ext cx="3671956" cy="3098904"/>
          </a:xfrm>
          <a:prstGeom prst="rect">
            <a:avLst/>
          </a:prstGeom>
          <a:noFill/>
          <a:ln w="12700" cap="flat" cmpd="sng" algn="ctr">
            <a:solidFill>
              <a:srgbClr val="E78B8B"/>
            </a:solidFill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>
              <a:defRPr lang="ja-JP" altLang="en-US"/>
            </a:pPr>
            <a:endParaRPr lang="ja-JP" altLang="en-US"/>
          </a:p>
        </p:txBody>
      </p:sp>
      <p:graphicFrame>
        <p:nvGraphicFramePr>
          <p:cNvPr id="1141" name="四角形 47"/>
          <p:cNvGraphicFramePr>
            <a:graphicFrameLocks noGrp="1"/>
          </p:cNvGraphicFramePr>
          <p:nvPr/>
        </p:nvGraphicFramePr>
        <p:xfrm>
          <a:off x="4018600" y="1419750"/>
          <a:ext cx="4294300" cy="2127000"/>
        </p:xfrm>
        <a:graphic>
          <a:graphicData uri="http://schemas.openxmlformats.org/drawingml/2006/table">
            <a:tbl>
              <a:tblPr/>
              <a:tblGrid>
                <a:gridCol w="4294300"/>
              </a:tblGrid>
              <a:tr h="65154">
                <a:tc>
                  <a:txBody>
                    <a:bodyPr/>
                    <a:lstStyle/>
                    <a:p>
                      <a:pPr algn="l"/>
                      <a:r>
                        <a:rPr lang="ja-JP" altLang="en-US" sz="1400">
                          <a:solidFill>
                            <a:srgbClr val="000000"/>
                          </a:solidFill>
                          <a:latin typeface="游ゴシック"/>
                        </a:rPr>
                        <a:t>回答者62人</a:t>
                      </a:r>
                      <a:endParaRPr lang="ja-JP" altLang="en-US" sz="1400">
                        <a:solidFill>
                          <a:srgbClr val="000000"/>
                        </a:solidFill>
                        <a:latin typeface="游ゴシック"/>
                      </a:endParaRPr>
                    </a:p>
                    <a:p>
                      <a:pPr algn="l"/>
                      <a:r>
                        <a:rPr lang="ja-JP" altLang="en-US" sz="1400">
                          <a:solidFill>
                            <a:srgbClr val="000000"/>
                          </a:solidFill>
                          <a:latin typeface="游ゴシック"/>
                        </a:rPr>
                        <a:t>一日６便を運行する形態ではなく、予約があった時間に運行する形態に変更しました。</a:t>
                      </a:r>
                      <a:endParaRPr lang="ja-JP" altLang="en-US" sz="1400">
                        <a:solidFill>
                          <a:srgbClr val="000000"/>
                        </a:solidFill>
                        <a:latin typeface="游ゴシック"/>
                      </a:endParaRPr>
                    </a:p>
                    <a:p>
                      <a:pPr algn="l"/>
                      <a:r>
                        <a:rPr lang="ja-JP" altLang="en-US" sz="1400">
                          <a:solidFill>
                            <a:srgbClr val="000000"/>
                          </a:solidFill>
                          <a:latin typeface="游ゴシック"/>
                        </a:rPr>
                        <a:t>88％が便利になったと回答しました。</a:t>
                      </a:r>
                      <a:endParaRPr lang="ja-JP" altLang="en-US" sz="1100">
                        <a:solidFill>
                          <a:srgbClr val="000000"/>
                        </a:solidFill>
                        <a:latin typeface="游ゴシック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75451">
                <a:tc>
                  <a:txBody>
                    <a:bodyPr/>
                    <a:lstStyle/>
                    <a:p>
                      <a:pPr algn="l"/>
                      <a:endParaRPr kumimoji="1" lang="ja-JP" altLang="en-US" dirty="0"/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75451">
                <a:tc>
                  <a:txBody>
                    <a:bodyPr/>
                    <a:lstStyle/>
                    <a:p>
                      <a:pPr algn="l"/>
                      <a:endParaRPr kumimoji="1" lang="ja-JP" altLang="en-US" dirty="0"/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75451">
                <a:tc>
                  <a:txBody>
                    <a:bodyPr/>
                    <a:lstStyle/>
                    <a:p>
                      <a:pPr algn="l"/>
                      <a:endParaRPr kumimoji="1" lang="ja-JP" altLang="en-US" dirty="0"/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75451">
                <a:tc>
                  <a:txBody>
                    <a:bodyPr/>
                    <a:lstStyle/>
                    <a:p>
                      <a:pPr algn="l"/>
                      <a:endParaRPr kumimoji="1" lang="ja-JP" altLang="en-US" dirty="0"/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65154">
                <a:tc>
                  <a:txBody>
                    <a:bodyPr/>
                    <a:lstStyle/>
                    <a:p>
                      <a:pPr algn="l"/>
                      <a:endParaRPr lang="ja-JP" altLang="en-US" sz="1100">
                        <a:solidFill>
                          <a:srgbClr val="000000"/>
                        </a:solidFill>
                        <a:latin typeface="游ゴシック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1142" name="グラフ 50"/>
          <p:cNvGraphicFramePr/>
          <p:nvPr/>
        </p:nvGraphicFramePr>
        <p:xfrm>
          <a:off x="-342022" y="1521576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"/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4" name="図形 33"/>
          <p:cNvSpPr/>
          <p:nvPr/>
        </p:nvSpPr>
        <p:spPr>
          <a:xfrm>
            <a:off x="1406672" y="264934"/>
            <a:ext cx="6192000" cy="864000"/>
          </a:xfrm>
          <a:prstGeom prst="roundRect">
            <a:avLst/>
          </a:prstGeom>
          <a:solidFill>
            <a:srgbClr val="E78B8B"/>
          </a:solidFill>
          <a:ln w="12700" cap="flat" cmpd="sng" algn="ctr">
            <a:solidFill>
              <a:srgbClr val="E78B8B"/>
            </a:solidFill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>
              <a:defRPr lang="ja-JP" altLang="en-US"/>
            </a:pPr>
            <a:endParaRPr lang="ja-JP" altLang="en-US"/>
          </a:p>
        </p:txBody>
      </p:sp>
      <p:sp>
        <p:nvSpPr>
          <p:cNvPr id="1145" name="四角形 17"/>
          <p:cNvSpPr>
            <a:spLocks noGrp="1"/>
          </p:cNvSpPr>
          <p:nvPr>
            <p:ph type="ctrTitle"/>
          </p:nvPr>
        </p:nvSpPr>
        <p:spPr>
          <a:xfrm>
            <a:off x="396000" y="231490"/>
            <a:ext cx="8229600" cy="1008112"/>
          </a:xfrm>
          <a:prstGeom prst="rect">
            <a:avLst/>
          </a:prstGeom>
        </p:spPr>
        <p:txBody>
          <a:bodyPr>
            <a:normAutofit/>
          </a:bodyPr>
          <a:p>
            <a:r>
              <a:rPr kumimoji="1" lang="ja-JP" altLang="en-US" sz="3200" b="1"/>
              <a:t>AIデマンド交通アンケート結果</a:t>
            </a:r>
            <a:endParaRPr kumimoji="1" lang="ja-JP" altLang="en-US" b="1"/>
          </a:p>
        </p:txBody>
      </p:sp>
      <p:graphicFrame>
        <p:nvGraphicFramePr>
          <p:cNvPr id="1146" name="四角形 24"/>
          <p:cNvGraphicFramePr>
            <a:graphicFrameLocks noGrp="1"/>
          </p:cNvGraphicFramePr>
          <p:nvPr/>
        </p:nvGraphicFramePr>
        <p:xfrm>
          <a:off x="4522600" y="3743569"/>
          <a:ext cx="4294300" cy="1883160"/>
        </p:xfrm>
        <a:graphic>
          <a:graphicData uri="http://schemas.openxmlformats.org/drawingml/2006/table">
            <a:tbl>
              <a:tblPr/>
              <a:tblGrid>
                <a:gridCol w="4294300"/>
              </a:tblGrid>
              <a:tr h="192835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100" dirty="0"/>
                        <a:t>・お昼の時間が混むのか、予約が取れないことがある。</a:t>
                      </a:r>
                      <a:endParaRPr kumimoji="1" lang="ja-JP" altLang="en-US" sz="1100" dirty="0"/>
                    </a:p>
                    <a:p>
                      <a:pPr algn="l"/>
                      <a:r>
                        <a:rPr kumimoji="1" lang="ja-JP" altLang="en-US" sz="1100" dirty="0"/>
                        <a:t>・</a:t>
                      </a:r>
                      <a:r>
                        <a:rPr kumimoji="1" lang="ja-JP" altLang="en-US" sz="1100" dirty="0"/>
                        <a:t>予約</a:t>
                      </a:r>
                      <a:r>
                        <a:rPr kumimoji="1" lang="ja-JP" altLang="en-US" sz="1100" dirty="0"/>
                        <a:t>が</a:t>
                      </a:r>
                      <a:r>
                        <a:rPr kumimoji="1" lang="ja-JP" altLang="en-US" sz="1100" dirty="0"/>
                        <a:t>難しい。</a:t>
                      </a:r>
                      <a:endParaRPr kumimoji="1" lang="ja-JP" altLang="en-US" sz="1100" dirty="0"/>
                    </a:p>
                    <a:p>
                      <a:pPr algn="l"/>
                      <a:r>
                        <a:rPr kumimoji="1" lang="ja-JP" altLang="en-US" sz="1100" dirty="0"/>
                        <a:t>・</a:t>
                      </a:r>
                      <a:r>
                        <a:rPr kumimoji="1" lang="ja-JP" altLang="en-US" sz="1100" dirty="0"/>
                        <a:t>１</a:t>
                      </a:r>
                      <a:r>
                        <a:rPr kumimoji="1" lang="ja-JP" altLang="en-US" sz="1100" dirty="0"/>
                        <a:t>週間前から予約できるシステムはよくない</a:t>
                      </a:r>
                      <a:r>
                        <a:rPr kumimoji="1" lang="ja-JP" altLang="en-US" sz="1100" dirty="0"/>
                        <a:t>。</a:t>
                      </a:r>
                      <a:endParaRPr kumimoji="1" lang="ja-JP" altLang="en-US" sz="1100" dirty="0"/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05432">
                <a:tc>
                  <a:txBody>
                    <a:bodyPr/>
                    <a:lstStyle/>
                    <a:p>
                      <a:pPr algn="l"/>
                      <a:endParaRPr kumimoji="1" lang="ja-JP" altLang="en-US" dirty="0"/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05432">
                <a:tc>
                  <a:txBody>
                    <a:bodyPr/>
                    <a:lstStyle/>
                    <a:p>
                      <a:pPr algn="l"/>
                      <a:endParaRPr kumimoji="1" lang="ja-JP" altLang="en-US" dirty="0"/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05432">
                <a:tc>
                  <a:txBody>
                    <a:bodyPr/>
                    <a:lstStyle/>
                    <a:p>
                      <a:pPr algn="l"/>
                      <a:endParaRPr kumimoji="1" lang="ja-JP" altLang="en-US" dirty="0"/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05432">
                <a:tc>
                  <a:txBody>
                    <a:bodyPr/>
                    <a:lstStyle/>
                    <a:p>
                      <a:pPr algn="l"/>
                      <a:endParaRPr kumimoji="1" lang="ja-JP" altLang="en-US" dirty="0"/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05432">
                <a:tc>
                  <a:txBody>
                    <a:bodyPr/>
                    <a:lstStyle/>
                    <a:p>
                      <a:pPr algn="l"/>
                      <a:endParaRPr kumimoji="1" lang="ja-JP" altLang="en-US" dirty="0"/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1147" name="図形 32"/>
          <p:cNvSpPr/>
          <p:nvPr/>
        </p:nvSpPr>
        <p:spPr>
          <a:xfrm>
            <a:off x="4356000" y="3362822"/>
            <a:ext cx="4460900" cy="1157169"/>
          </a:xfrm>
          <a:prstGeom prst="roundRect">
            <a:avLst/>
          </a:prstGeom>
          <a:noFill/>
          <a:ln w="38100" cap="flat" cmpd="sng" algn="ctr">
            <a:solidFill>
              <a:srgbClr val="E78B8B"/>
            </a:solidFill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>
              <a:defRPr lang="ja-JP" altLang="en-US"/>
            </a:pPr>
            <a:endParaRPr lang="ja-JP" altLang="en-US"/>
          </a:p>
        </p:txBody>
      </p:sp>
      <p:sp>
        <p:nvSpPr>
          <p:cNvPr id="1148" name="四角形 31"/>
          <p:cNvSpPr/>
          <p:nvPr/>
        </p:nvSpPr>
        <p:spPr>
          <a:xfrm>
            <a:off x="4502672" y="3148622"/>
            <a:ext cx="1582341" cy="428400"/>
          </a:xfrm>
          <a:prstGeom prst="rect">
            <a:avLst/>
          </a:prstGeom>
          <a:solidFill>
            <a:srgbClr val="E78B8B"/>
          </a:solidFill>
          <a:ln w="12700" cap="flat" cmpd="sng" algn="ctr">
            <a:solidFill>
              <a:srgbClr val="E78B8B"/>
            </a:solidFill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>
              <a:defRPr lang="ja-JP" altLang="en-US"/>
            </a:pPr>
            <a:r>
              <a:rPr lang="ja-JP" altLang="en-US"/>
              <a:t>主な自由意見</a:t>
            </a:r>
            <a:endParaRPr lang="ja-JP" altLang="en-US"/>
          </a:p>
        </p:txBody>
      </p:sp>
      <p:sp>
        <p:nvSpPr>
          <p:cNvPr id="1149" name="四角形 34"/>
          <p:cNvSpPr/>
          <p:nvPr/>
        </p:nvSpPr>
        <p:spPr>
          <a:xfrm>
            <a:off x="111089" y="1421088"/>
            <a:ext cx="4029445" cy="3098904"/>
          </a:xfrm>
          <a:prstGeom prst="rect">
            <a:avLst/>
          </a:prstGeom>
          <a:noFill/>
          <a:ln w="12700" cap="flat" cmpd="sng" algn="ctr">
            <a:solidFill>
              <a:srgbClr val="E78B8B"/>
            </a:solidFill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>
              <a:defRPr lang="ja-JP" altLang="en-US"/>
            </a:pPr>
            <a:endParaRPr lang="ja-JP" altLang="en-US"/>
          </a:p>
        </p:txBody>
      </p:sp>
      <p:graphicFrame>
        <p:nvGraphicFramePr>
          <p:cNvPr id="1150" name="四角形 49"/>
          <p:cNvGraphicFramePr>
            <a:graphicFrameLocks noGrp="1"/>
          </p:cNvGraphicFramePr>
          <p:nvPr/>
        </p:nvGraphicFramePr>
        <p:xfrm>
          <a:off x="4439300" y="1562097"/>
          <a:ext cx="4294300" cy="2581067"/>
        </p:xfrm>
        <a:graphic>
          <a:graphicData uri="http://schemas.openxmlformats.org/drawingml/2006/table">
            <a:tbl>
              <a:tblPr/>
              <a:tblGrid>
                <a:gridCol w="4294300"/>
              </a:tblGrid>
              <a:tr h="65154">
                <a:tc>
                  <a:txBody>
                    <a:bodyPr/>
                    <a:lstStyle/>
                    <a:p>
                      <a:pPr algn="l"/>
                      <a:r>
                        <a:rPr lang="ja-JP" altLang="en-US" sz="1400">
                          <a:solidFill>
                            <a:srgbClr val="000000"/>
                          </a:solidFill>
                          <a:latin typeface="游ゴシック"/>
                        </a:rPr>
                        <a:t>回答者60人</a:t>
                      </a:r>
                      <a:endParaRPr lang="ja-JP" altLang="en-US" sz="1400">
                        <a:solidFill>
                          <a:srgbClr val="000000"/>
                        </a:solidFill>
                        <a:latin typeface="游ゴシック"/>
                      </a:endParaRPr>
                    </a:p>
                    <a:p>
                      <a:pPr algn="l"/>
                      <a:r>
                        <a:rPr lang="ja-JP" altLang="en-US" sz="1400">
                          <a:solidFill>
                            <a:srgbClr val="000000"/>
                          </a:solidFill>
                          <a:latin typeface="游ゴシック"/>
                        </a:rPr>
                        <a:t>70％が使いやすいと回答しました。</a:t>
                      </a:r>
                      <a:endParaRPr lang="ja-JP" altLang="en-US" sz="1100">
                        <a:solidFill>
                          <a:srgbClr val="000000"/>
                        </a:solidFill>
                        <a:latin typeface="游ゴシック"/>
                      </a:endParaRPr>
                    </a:p>
                    <a:p>
                      <a:pPr algn="l"/>
                      <a:r>
                        <a:rPr lang="ja-JP" altLang="en-US" sz="1400">
                          <a:solidFill>
                            <a:srgbClr val="000000"/>
                          </a:solidFill>
                          <a:latin typeface="游ゴシック"/>
                        </a:rPr>
                        <a:t>AIデマンド交通を導入してから、コールセンター（電話予約）、WEB予約、LINE予約を追加されました。</a:t>
                      </a:r>
                      <a:endParaRPr lang="ja-JP" altLang="en-US" sz="1400">
                        <a:solidFill>
                          <a:srgbClr val="000000"/>
                        </a:solidFill>
                        <a:latin typeface="游ゴシック"/>
                      </a:endParaRPr>
                    </a:p>
                    <a:p>
                      <a:pPr algn="l"/>
                      <a:r>
                        <a:rPr lang="ja-JP" altLang="en-US" sz="1400">
                          <a:solidFill>
                            <a:srgbClr val="000000"/>
                          </a:solidFill>
                          <a:latin typeface="游ゴシック"/>
                        </a:rPr>
                        <a:t>利用者の主な予約方法</a:t>
                      </a:r>
                      <a:r>
                        <a:rPr lang="ja-JP" altLang="en-US" sz="1400">
                          <a:solidFill>
                            <a:srgbClr val="000000"/>
                          </a:solidFill>
                          <a:latin typeface="游ゴシック"/>
                        </a:rPr>
                        <a:t>は</a:t>
                      </a:r>
                      <a:r>
                        <a:rPr lang="ja-JP" altLang="en-US" sz="1400">
                          <a:solidFill>
                            <a:srgbClr val="000000"/>
                          </a:solidFill>
                          <a:latin typeface="游ゴシック"/>
                        </a:rPr>
                        <a:t>コールセンター（電話予約）です。</a:t>
                      </a:r>
                      <a:endParaRPr lang="ja-JP" altLang="en-US" sz="1400">
                        <a:solidFill>
                          <a:srgbClr val="000000"/>
                        </a:solidFill>
                        <a:latin typeface="游ゴシック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75451">
                <a:tc>
                  <a:txBody>
                    <a:bodyPr/>
                    <a:lstStyle/>
                    <a:p>
                      <a:pPr algn="l"/>
                      <a:endParaRPr kumimoji="1" lang="ja-JP" altLang="en-US" dirty="0"/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75451">
                <a:tc>
                  <a:txBody>
                    <a:bodyPr/>
                    <a:lstStyle/>
                    <a:p>
                      <a:pPr algn="l"/>
                      <a:endParaRPr kumimoji="1" lang="ja-JP" altLang="en-US" dirty="0"/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75451">
                <a:tc>
                  <a:txBody>
                    <a:bodyPr/>
                    <a:lstStyle/>
                    <a:p>
                      <a:pPr algn="l"/>
                      <a:endParaRPr kumimoji="1" lang="ja-JP" altLang="en-US" dirty="0"/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03107">
                <a:tc>
                  <a:txBody>
                    <a:bodyPr/>
                    <a:lstStyle/>
                    <a:p>
                      <a:pPr algn="l"/>
                      <a:endParaRPr kumimoji="1" lang="ja-JP" altLang="en-US" dirty="0"/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65154">
                <a:tc>
                  <a:txBody>
                    <a:bodyPr/>
                    <a:lstStyle/>
                    <a:p>
                      <a:pPr algn="l"/>
                      <a:endParaRPr lang="ja-JP" altLang="en-US" sz="1100">
                        <a:solidFill>
                          <a:srgbClr val="000000"/>
                        </a:solidFill>
                        <a:latin typeface="游ゴシック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1151" name="グラフ 51"/>
          <p:cNvGraphicFramePr/>
          <p:nvPr/>
        </p:nvGraphicFramePr>
        <p:xfrm>
          <a:off x="-164801" y="1562097"/>
          <a:ext cx="4305288" cy="28384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3" name="図形 33"/>
          <p:cNvSpPr/>
          <p:nvPr/>
        </p:nvSpPr>
        <p:spPr>
          <a:xfrm>
            <a:off x="1406672" y="264934"/>
            <a:ext cx="6192000" cy="864000"/>
          </a:xfrm>
          <a:prstGeom prst="roundRect">
            <a:avLst/>
          </a:prstGeom>
          <a:solidFill>
            <a:srgbClr val="E78B8B"/>
          </a:solidFill>
          <a:ln w="12700" cap="flat" cmpd="sng" algn="ctr">
            <a:solidFill>
              <a:srgbClr val="E78B8B"/>
            </a:solidFill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>
              <a:defRPr lang="ja-JP" altLang="en-US"/>
            </a:pPr>
            <a:endParaRPr lang="ja-JP" altLang="en-US"/>
          </a:p>
        </p:txBody>
      </p:sp>
      <p:sp>
        <p:nvSpPr>
          <p:cNvPr id="1154" name="四角形 54"/>
          <p:cNvSpPr>
            <a:spLocks noGrp="1"/>
          </p:cNvSpPr>
          <p:nvPr>
            <p:ph type="ctrTitle"/>
          </p:nvPr>
        </p:nvSpPr>
        <p:spPr>
          <a:xfrm>
            <a:off x="396000" y="231490"/>
            <a:ext cx="8229600" cy="1008112"/>
          </a:xfrm>
          <a:prstGeom prst="rect">
            <a:avLst/>
          </a:prstGeom>
        </p:spPr>
        <p:txBody>
          <a:bodyPr>
            <a:normAutofit/>
          </a:bodyPr>
          <a:p>
            <a:r>
              <a:rPr kumimoji="1" lang="ja-JP" altLang="en-US" sz="3200" b="1"/>
              <a:t>AIデマンド交通アンケート結果</a:t>
            </a:r>
            <a:endParaRPr kumimoji="1" lang="ja-JP" altLang="en-US" b="1"/>
          </a:p>
        </p:txBody>
      </p:sp>
      <p:graphicFrame>
        <p:nvGraphicFramePr>
          <p:cNvPr id="1155" name="四角形 24"/>
          <p:cNvGraphicFramePr>
            <a:graphicFrameLocks noGrp="1"/>
          </p:cNvGraphicFramePr>
          <p:nvPr/>
        </p:nvGraphicFramePr>
        <p:xfrm>
          <a:off x="4511350" y="3716444"/>
          <a:ext cx="4377600" cy="1571635"/>
        </p:xfrm>
        <a:graphic>
          <a:graphicData uri="http://schemas.openxmlformats.org/drawingml/2006/table">
            <a:tbl>
              <a:tblPr/>
              <a:tblGrid>
                <a:gridCol w="4377600"/>
              </a:tblGrid>
              <a:tr h="192835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100" dirty="0"/>
                        <a:t>乗車時間が長いという意見はなし。</a:t>
                      </a:r>
                      <a:endParaRPr kumimoji="1" lang="ja-JP" altLang="en-US" sz="1100" dirty="0"/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05432">
                <a:tc>
                  <a:txBody>
                    <a:bodyPr/>
                    <a:lstStyle/>
                    <a:p>
                      <a:pPr algn="l"/>
                      <a:endParaRPr kumimoji="1" lang="ja-JP" altLang="en-US" dirty="0"/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05432">
                <a:tc>
                  <a:txBody>
                    <a:bodyPr/>
                    <a:lstStyle/>
                    <a:p>
                      <a:pPr algn="l"/>
                      <a:endParaRPr kumimoji="1" lang="ja-JP" altLang="en-US" dirty="0"/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05432">
                <a:tc>
                  <a:txBody>
                    <a:bodyPr/>
                    <a:lstStyle/>
                    <a:p>
                      <a:pPr algn="l"/>
                      <a:endParaRPr kumimoji="1" lang="ja-JP" altLang="en-US" dirty="0"/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05432">
                <a:tc>
                  <a:txBody>
                    <a:bodyPr/>
                    <a:lstStyle/>
                    <a:p>
                      <a:pPr algn="l"/>
                      <a:endParaRPr kumimoji="1" lang="ja-JP" altLang="en-US" dirty="0"/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05432">
                <a:tc>
                  <a:txBody>
                    <a:bodyPr/>
                    <a:lstStyle/>
                    <a:p>
                      <a:pPr algn="l"/>
                      <a:endParaRPr kumimoji="1" lang="ja-JP" altLang="en-US" dirty="0"/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1156" name="図形 32"/>
          <p:cNvSpPr/>
          <p:nvPr/>
        </p:nvSpPr>
        <p:spPr>
          <a:xfrm>
            <a:off x="4356028" y="3362822"/>
            <a:ext cx="4532921" cy="1157169"/>
          </a:xfrm>
          <a:prstGeom prst="roundRect">
            <a:avLst/>
          </a:prstGeom>
          <a:noFill/>
          <a:ln w="38100" cap="flat" cmpd="sng" algn="ctr">
            <a:solidFill>
              <a:srgbClr val="E78B8B"/>
            </a:solidFill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>
              <a:defRPr lang="ja-JP" altLang="en-US"/>
            </a:pPr>
            <a:endParaRPr lang="ja-JP" altLang="en-US"/>
          </a:p>
        </p:txBody>
      </p:sp>
      <p:sp>
        <p:nvSpPr>
          <p:cNvPr id="1157" name="四角形 31"/>
          <p:cNvSpPr/>
          <p:nvPr/>
        </p:nvSpPr>
        <p:spPr>
          <a:xfrm>
            <a:off x="4502672" y="3148622"/>
            <a:ext cx="1582341" cy="428400"/>
          </a:xfrm>
          <a:prstGeom prst="rect">
            <a:avLst/>
          </a:prstGeom>
          <a:solidFill>
            <a:srgbClr val="E78B8B"/>
          </a:solidFill>
          <a:ln w="12700" cap="flat" cmpd="sng" algn="ctr">
            <a:solidFill>
              <a:srgbClr val="E78B8B"/>
            </a:solidFill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>
              <a:defRPr lang="ja-JP" altLang="en-US"/>
            </a:pPr>
            <a:r>
              <a:rPr lang="ja-JP" altLang="en-US"/>
              <a:t>主な自由意見</a:t>
            </a:r>
            <a:endParaRPr lang="ja-JP" altLang="en-US"/>
          </a:p>
        </p:txBody>
      </p:sp>
      <p:sp>
        <p:nvSpPr>
          <p:cNvPr id="1158" name="四角形 34"/>
          <p:cNvSpPr/>
          <p:nvPr/>
        </p:nvSpPr>
        <p:spPr>
          <a:xfrm>
            <a:off x="111089" y="1421088"/>
            <a:ext cx="4029445" cy="3098904"/>
          </a:xfrm>
          <a:prstGeom prst="rect">
            <a:avLst/>
          </a:prstGeom>
          <a:noFill/>
          <a:ln w="12700" cap="flat" cmpd="sng" algn="ctr">
            <a:solidFill>
              <a:srgbClr val="E78B8B"/>
            </a:solidFill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>
              <a:defRPr lang="ja-JP" altLang="en-US"/>
            </a:pPr>
            <a:endParaRPr lang="ja-JP" altLang="en-US"/>
          </a:p>
        </p:txBody>
      </p:sp>
      <p:graphicFrame>
        <p:nvGraphicFramePr>
          <p:cNvPr id="1159" name="四角形 49"/>
          <p:cNvGraphicFramePr>
            <a:graphicFrameLocks noGrp="1"/>
          </p:cNvGraphicFramePr>
          <p:nvPr/>
        </p:nvGraphicFramePr>
        <p:xfrm>
          <a:off x="4439300" y="1562097"/>
          <a:ext cx="4294300" cy="2127000"/>
        </p:xfrm>
        <a:graphic>
          <a:graphicData uri="http://schemas.openxmlformats.org/drawingml/2006/table">
            <a:tbl>
              <a:tblPr/>
              <a:tblGrid>
                <a:gridCol w="4294300"/>
              </a:tblGrid>
              <a:tr h="457788">
                <a:tc>
                  <a:txBody>
                    <a:bodyPr/>
                    <a:lstStyle/>
                    <a:p>
                      <a:pPr algn="l"/>
                      <a:r>
                        <a:rPr lang="ja-JP" altLang="en-US" sz="1400">
                          <a:solidFill>
                            <a:srgbClr val="000000"/>
                          </a:solidFill>
                          <a:latin typeface="游ゴシック"/>
                        </a:rPr>
                        <a:t>回答者61人</a:t>
                      </a:r>
                      <a:endParaRPr lang="ja-JP" altLang="en-US" sz="1400">
                        <a:solidFill>
                          <a:srgbClr val="000000"/>
                        </a:solidFill>
                        <a:latin typeface="游ゴシック"/>
                      </a:endParaRPr>
                    </a:p>
                    <a:p>
                      <a:pPr algn="l"/>
                      <a:r>
                        <a:rPr lang="ja-JP" altLang="en-US" sz="1400">
                          <a:solidFill>
                            <a:srgbClr val="000000"/>
                          </a:solidFill>
                          <a:latin typeface="游ゴシック"/>
                        </a:rPr>
                        <a:t>70％が適切であると回答しました。</a:t>
                      </a:r>
                      <a:endParaRPr lang="ja-JP" altLang="en-US" sz="1100">
                        <a:solidFill>
                          <a:srgbClr val="000000"/>
                        </a:solidFill>
                        <a:latin typeface="游ゴシック"/>
                      </a:endParaRPr>
                    </a:p>
                    <a:p>
                      <a:pPr algn="l"/>
                      <a:r>
                        <a:rPr lang="ja-JP" altLang="en-US" sz="1400">
                          <a:solidFill>
                            <a:srgbClr val="000000"/>
                          </a:solidFill>
                          <a:latin typeface="游ゴシック"/>
                        </a:rPr>
                        <a:t>柔軟な運行が可能になり、乗車時間が大幅に減ったと考えられます。</a:t>
                      </a:r>
                      <a:endParaRPr lang="ja-JP" altLang="en-US" sz="1400">
                        <a:solidFill>
                          <a:srgbClr val="000000"/>
                        </a:solidFill>
                        <a:latin typeface="游ゴシック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7669">
                <a:tc>
                  <a:txBody>
                    <a:bodyPr/>
                    <a:lstStyle/>
                    <a:p>
                      <a:pPr algn="l"/>
                      <a:endParaRPr kumimoji="1" lang="ja-JP" altLang="en-US" dirty="0"/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7669">
                <a:tc>
                  <a:txBody>
                    <a:bodyPr/>
                    <a:lstStyle/>
                    <a:p>
                      <a:pPr algn="l"/>
                      <a:endParaRPr kumimoji="1" lang="ja-JP" altLang="en-US" dirty="0"/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7669">
                <a:tc>
                  <a:txBody>
                    <a:bodyPr/>
                    <a:lstStyle/>
                    <a:p>
                      <a:pPr algn="l"/>
                      <a:endParaRPr kumimoji="1" lang="ja-JP" altLang="en-US" dirty="0"/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2313">
                <a:tc>
                  <a:txBody>
                    <a:bodyPr/>
                    <a:lstStyle/>
                    <a:p>
                      <a:pPr algn="l"/>
                      <a:endParaRPr kumimoji="1" lang="ja-JP" altLang="en-US" dirty="0"/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90542">
                <a:tc>
                  <a:txBody>
                    <a:bodyPr/>
                    <a:lstStyle/>
                    <a:p>
                      <a:pPr algn="l"/>
                      <a:endParaRPr lang="ja-JP" altLang="en-US" sz="1100">
                        <a:solidFill>
                          <a:srgbClr val="000000"/>
                        </a:solidFill>
                        <a:latin typeface="游ゴシック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1160" name="グラフ 64"/>
          <p:cNvGraphicFramePr/>
          <p:nvPr/>
        </p:nvGraphicFramePr>
        <p:xfrm>
          <a:off x="134287" y="1375892"/>
          <a:ext cx="3983049" cy="328155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2" name="図形 33"/>
          <p:cNvSpPr/>
          <p:nvPr/>
        </p:nvSpPr>
        <p:spPr>
          <a:xfrm>
            <a:off x="1406672" y="264934"/>
            <a:ext cx="6192000" cy="864000"/>
          </a:xfrm>
          <a:prstGeom prst="roundRect">
            <a:avLst/>
          </a:prstGeom>
          <a:solidFill>
            <a:srgbClr val="E78B8B"/>
          </a:solidFill>
          <a:ln w="12700" cap="flat" cmpd="sng" algn="ctr">
            <a:solidFill>
              <a:srgbClr val="E78B8B"/>
            </a:solidFill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>
              <a:defRPr lang="ja-JP" altLang="en-US"/>
            </a:pPr>
            <a:endParaRPr lang="ja-JP" altLang="en-US"/>
          </a:p>
        </p:txBody>
      </p:sp>
      <p:sp>
        <p:nvSpPr>
          <p:cNvPr id="1163" name="四角形 54"/>
          <p:cNvSpPr>
            <a:spLocks noGrp="1"/>
          </p:cNvSpPr>
          <p:nvPr>
            <p:ph type="ctrTitle"/>
          </p:nvPr>
        </p:nvSpPr>
        <p:spPr>
          <a:xfrm>
            <a:off x="396000" y="231490"/>
            <a:ext cx="8229600" cy="1008112"/>
          </a:xfrm>
          <a:prstGeom prst="rect">
            <a:avLst/>
          </a:prstGeom>
        </p:spPr>
        <p:txBody>
          <a:bodyPr>
            <a:normAutofit/>
          </a:bodyPr>
          <a:p>
            <a:r>
              <a:rPr kumimoji="1" lang="ja-JP" altLang="en-US" sz="3200" b="1"/>
              <a:t>AIデマンド交通アンケート結果</a:t>
            </a:r>
            <a:endParaRPr kumimoji="1" lang="ja-JP" altLang="en-US" b="1"/>
          </a:p>
        </p:txBody>
      </p:sp>
      <p:graphicFrame>
        <p:nvGraphicFramePr>
          <p:cNvPr id="1164" name="四角形 49"/>
          <p:cNvGraphicFramePr>
            <a:graphicFrameLocks noGrp="1"/>
          </p:cNvGraphicFramePr>
          <p:nvPr/>
        </p:nvGraphicFramePr>
        <p:xfrm>
          <a:off x="1044000" y="2067750"/>
          <a:ext cx="6336000" cy="1586208"/>
        </p:xfrm>
        <a:graphic>
          <a:graphicData uri="http://schemas.openxmlformats.org/drawingml/2006/table">
            <a:tbl>
              <a:tblPr/>
              <a:tblGrid>
                <a:gridCol w="6336000"/>
              </a:tblGrid>
              <a:tr h="65154">
                <a:tc>
                  <a:txBody>
                    <a:bodyPr/>
                    <a:lstStyle/>
                    <a:p>
                      <a:pPr algn="l"/>
                      <a:r>
                        <a:rPr lang="ja-JP" altLang="en-US" sz="1400">
                          <a:solidFill>
                            <a:srgbClr val="000000"/>
                          </a:solidFill>
                          <a:latin typeface="游ゴシック"/>
                        </a:rPr>
                        <a:t>・運転できないため、助かっている。</a:t>
                      </a:r>
                      <a:endParaRPr kumimoji="1" lang="ja-JP" altLang="en-US" dirty="0"/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75451">
                <a:tc>
                  <a:txBody>
                    <a:bodyPr/>
                    <a:lstStyle/>
                    <a:p>
                      <a:pPr algn="l"/>
                      <a:r>
                        <a:rPr lang="ja-JP" altLang="en-US" sz="1400">
                          <a:solidFill>
                            <a:srgbClr val="000000"/>
                          </a:solidFill>
                          <a:latin typeface="游ゴシック"/>
                        </a:rPr>
                        <a:t>・駅に行く便を増やしてほしい。</a:t>
                      </a:r>
                      <a:endParaRPr kumimoji="1" lang="ja-JP" altLang="en-US" dirty="0"/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6448">
                <a:tc>
                  <a:txBody>
                    <a:bodyPr/>
                    <a:lstStyle/>
                    <a:p>
                      <a:pPr algn="l"/>
                      <a:r>
                        <a:rPr lang="ja-JP" altLang="en-US" sz="1400">
                          <a:solidFill>
                            <a:srgbClr val="000000"/>
                          </a:solidFill>
                          <a:latin typeface="游ゴシック"/>
                        </a:rPr>
                        <a:t>・氏家地区の発着地点を増やしてほしい。</a:t>
                      </a:r>
                      <a:endParaRPr kumimoji="1" lang="ja-JP" altLang="en-US" dirty="0"/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75451">
                <a:tc>
                  <a:txBody>
                    <a:bodyPr/>
                    <a:lstStyle/>
                    <a:p>
                      <a:pPr algn="l"/>
                      <a:r>
                        <a:rPr lang="ja-JP" altLang="en-US" sz="1400">
                          <a:solidFill>
                            <a:srgbClr val="000000"/>
                          </a:solidFill>
                          <a:latin typeface="游ゴシック"/>
                        </a:rPr>
                        <a:t>・氏家地区の乗降所を、市役所、ミュージアムを追加してほしい。</a:t>
                      </a:r>
                      <a:endParaRPr kumimoji="1" lang="ja-JP" altLang="en-US" dirty="0"/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7009">
                <a:tc>
                  <a:txBody>
                    <a:bodyPr/>
                    <a:lstStyle/>
                    <a:p>
                      <a:pPr algn="l"/>
                      <a:r>
                        <a:rPr lang="ja-JP" altLang="en-US" sz="1400">
                          <a:solidFill>
                            <a:srgbClr val="000000"/>
                          </a:solidFill>
                          <a:latin typeface="游ゴシック"/>
                        </a:rPr>
                        <a:t>・片岡駅まで行ってほしい。</a:t>
                      </a:r>
                      <a:endParaRPr kumimoji="1" lang="ja-JP" altLang="en-US" dirty="0"/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65154">
                <a:tc>
                  <a:txBody>
                    <a:bodyPr/>
                    <a:lstStyle/>
                    <a:p>
                      <a:pPr algn="l"/>
                      <a:r>
                        <a:rPr lang="ja-JP" altLang="en-US" sz="1400">
                          <a:solidFill>
                            <a:srgbClr val="000000"/>
                          </a:solidFill>
                          <a:latin typeface="游ゴシック"/>
                        </a:rPr>
                        <a:t>・氏家公民館のルートが増えるとうれしい。塩谷病院があればうれしい。</a:t>
                      </a:r>
                      <a:endParaRPr kumimoji="1" lang="ja-JP" altLang="en-US" dirty="0"/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65154">
                <a:tc>
                  <a:txBody>
                    <a:bodyPr/>
                    <a:lstStyle/>
                    <a:p>
                      <a:pPr algn="l"/>
                      <a:endParaRPr kumimoji="1" lang="ja-JP" altLang="en-US" dirty="0"/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1165" name="図形 83"/>
          <p:cNvSpPr/>
          <p:nvPr/>
        </p:nvSpPr>
        <p:spPr>
          <a:xfrm>
            <a:off x="707081" y="1634556"/>
            <a:ext cx="7823971" cy="2090506"/>
          </a:xfrm>
          <a:prstGeom prst="roundRect">
            <a:avLst/>
          </a:prstGeom>
          <a:noFill/>
          <a:ln w="38100" cap="flat" cmpd="sng" algn="ctr">
            <a:solidFill>
              <a:srgbClr val="E78B8B"/>
            </a:solidFill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>
              <a:defRPr lang="ja-JP" altLang="en-US"/>
            </a:pPr>
            <a:endParaRPr lang="ja-JP" altLang="en-US"/>
          </a:p>
        </p:txBody>
      </p:sp>
      <p:sp>
        <p:nvSpPr>
          <p:cNvPr id="1166" name="四角形 84"/>
          <p:cNvSpPr/>
          <p:nvPr/>
        </p:nvSpPr>
        <p:spPr>
          <a:xfrm>
            <a:off x="1116000" y="1491750"/>
            <a:ext cx="1799290" cy="428400"/>
          </a:xfrm>
          <a:prstGeom prst="rect">
            <a:avLst/>
          </a:prstGeom>
          <a:solidFill>
            <a:srgbClr val="E78B8B"/>
          </a:solidFill>
          <a:ln w="12700" cap="flat" cmpd="sng" algn="ctr">
            <a:solidFill>
              <a:srgbClr val="E78B8B"/>
            </a:solidFill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>
              <a:defRPr lang="ja-JP" altLang="en-US"/>
            </a:pPr>
            <a:r>
              <a:rPr lang="ja-JP" altLang="en-US"/>
              <a:t>その他自由意見</a:t>
            </a:r>
            <a:endParaRPr lang="ja-JP" alt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標準">
  <a:themeElements>
    <a:clrScheme name="標準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標準">
      <a:majorFont>
        <a:latin typeface="游ゴシック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標準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  <a:tileRect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  <a:tileRect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  <a:tileRect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標準">
  <a:themeElements>
    <a:clrScheme name="標準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標準">
      <a:majorFont>
        <a:latin typeface="游ゴシック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標準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  <a:tileRect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  <a:tileRect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  <a:tileRect/>
        </a:gradFill>
      </a:bgFillStyleLst>
    </a:fmtScheme>
  </a:themeElements>
  <a:objectDefaults/>
  <a:extraClrSchemeLst/>
</a:theme>
</file>

<file path=docProps/app.xml><?xml version="1.0" encoding="utf-8"?>
<Properties xmlns:vt="http://schemas.openxmlformats.org/officeDocument/2006/docPropsVTypes" xmlns="http://schemas.openxmlformats.org/officeDocument/2006/extended-properties">
  <Application>JUST Focus</Application>
  <AppVersion>4.1.6</AppVersion>
  <PresentationFormat>ユーザー設定</PresentationFormat>
  <Slides>6</Slides>
  <Notes>1</Notes>
</Properties>
</file>

<file path=docProps/core.xml><?xml version="1.0" encoding="utf-8"?>
<cp:coreProperties xmlns:dc="http://purl.org/dc/elements/1.1/" xmlns:dcterms="http://purl.org/dc/terms/" xmlns:dcmitype="http://purl.org/dc/dcmitype/" xmlns:xsi="http://www.w3.org/2001/XMLSchema-instance" xmlns:cp="http://schemas.openxmlformats.org/package/2006/metadata/core-properties">
  <dc:creator>Administrator</dc:creator>
  <cp:lastModifiedBy>Administrator</cp:lastModifiedBy>
  <dcterms:created xsi:type="dcterms:W3CDTF">2026-02-24T05:03:02Z</dcterms:created>
  <dcterms:modified xsi:type="dcterms:W3CDTF">2026-02-25T04:33:35Z</dcterms:modified>
  <cp:revision>9</cp:revision>
</cp:coreProperties>
</file>

<file path=docProps/custom.xml><?xml version="1.0" encoding="utf-8"?>
<Properties xmlns:vt="http://schemas.openxmlformats.org/officeDocument/2006/docPropsVTypes" xmlns="http://schemas.openxmlformats.org/officeDocument/2006/custom-properties"/>
</file>